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54B"/>
    <a:srgbClr val="EAEA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34"/>
  </p:normalViewPr>
  <p:slideViewPr>
    <p:cSldViewPr snapToGrid="0" snapToObjects="1">
      <p:cViewPr varScale="1">
        <p:scale>
          <a:sx n="116" d="100"/>
          <a:sy n="116" d="100"/>
        </p:scale>
        <p:origin x="3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7/30/2022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global-geography.org/af/Geography/Asia/Turkey/Pictures/Istanbul/Grand_Bazaar_6" TargetMode="External"/><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hyperlink" Target="http://commons.wikimedia.org/wiki/File:Sultan_Ahmed_Mosque-Blue_Mosque-at_dusk.JPG"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hyperlink" Target="https://www.flickr.com/photos/uziy/7088733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omadicniko.com/2018/10/19/house-of-the-virgin-mary/" TargetMode="External"/><Relationship Id="rId2" Type="http://schemas.openxmlformats.org/officeDocument/2006/relationships/image" Target="../media/image9.jpg"/><Relationship Id="rId1" Type="http://schemas.openxmlformats.org/officeDocument/2006/relationships/slideLayout" Target="../slideLayouts/slideLayout6.xml"/><Relationship Id="rId5" Type="http://schemas.openxmlformats.org/officeDocument/2006/relationships/hyperlink" Target="https://global-geography.org/af/Geography/Asia/Turkey/Pictures/Ephesus/House_of_the_Virgin_Mary_2"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AEAE8"/>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24962" r="4404"/>
          <a:stretch/>
        </p:blipFill>
        <p:spPr>
          <a:xfrm>
            <a:off x="749939" y="1044909"/>
            <a:ext cx="10521719" cy="5073411"/>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045355" y="2445670"/>
            <a:ext cx="1748811" cy="1221463"/>
          </a:xfrm>
          <a:prstGeom prst="rect">
            <a:avLst/>
          </a:prstGeom>
        </p:spPr>
      </p:pic>
      <p:sp>
        <p:nvSpPr>
          <p:cNvPr id="12" name="TextBox 11"/>
          <p:cNvSpPr txBox="1"/>
          <p:nvPr/>
        </p:nvSpPr>
        <p:spPr>
          <a:xfrm>
            <a:off x="3015686" y="6479740"/>
            <a:ext cx="5844870" cy="261610"/>
          </a:xfrm>
          <a:prstGeom prst="rect">
            <a:avLst/>
          </a:prstGeom>
          <a:noFill/>
        </p:spPr>
        <p:txBody>
          <a:bodyPr wrap="none" rtlCol="0">
            <a:spAutoFit/>
          </a:bodyPr>
          <a:lstStyle/>
          <a:p>
            <a:pPr algn="ctr"/>
            <a:r>
              <a:rPr lang="fr-FR" sz="1100" dirty="0" smtClean="0">
                <a:solidFill>
                  <a:srgbClr val="1B454B"/>
                </a:solidFill>
                <a:latin typeface="Poppins ExtraLight" panose="00000300000000000000" pitchFamily="2" charset="0"/>
                <a:cs typeface="Poppins ExtraLight" panose="00000300000000000000" pitchFamily="2" charset="0"/>
              </a:rPr>
              <a:t>www.orugacenter.com    |    variniaorugacenter@gmail.com    |    + </a:t>
            </a:r>
            <a:r>
              <a:rPr lang="fr-FR" sz="1100" dirty="0">
                <a:solidFill>
                  <a:srgbClr val="1B454B"/>
                </a:solidFill>
                <a:latin typeface="Poppins ExtraLight" panose="00000300000000000000" pitchFamily="2" charset="0"/>
                <a:cs typeface="Poppins ExtraLight" panose="00000300000000000000" pitchFamily="2" charset="0"/>
              </a:rPr>
              <a:t>1 305-354-6442</a:t>
            </a:r>
            <a:endParaRPr lang="en-CA" sz="1100" dirty="0">
              <a:solidFill>
                <a:srgbClr val="1B454B"/>
              </a:solidFill>
              <a:latin typeface="Poppins ExtraLight" panose="00000300000000000000" pitchFamily="2" charset="0"/>
              <a:cs typeface="Poppins ExtraLight" panose="00000300000000000000" pitchFamily="2" charset="0"/>
            </a:endParaRPr>
          </a:p>
        </p:txBody>
      </p:sp>
    </p:spTree>
    <p:extLst>
      <p:ext uri="{BB962C8B-B14F-4D97-AF65-F5344CB8AC3E}">
        <p14:creationId xmlns:p14="http://schemas.microsoft.com/office/powerpoint/2010/main" val="2380126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51FD-426D-1307-3892-5B04FC883971}"/>
              </a:ext>
            </a:extLst>
          </p:cNvPr>
          <p:cNvSpPr>
            <a:spLocks noGrp="1"/>
          </p:cNvSpPr>
          <p:nvPr>
            <p:ph type="title"/>
          </p:nvPr>
        </p:nvSpPr>
        <p:spPr>
          <a:xfrm>
            <a:off x="911509" y="509239"/>
            <a:ext cx="8596668" cy="1320800"/>
          </a:xfrm>
        </p:spPr>
        <p:txBody>
          <a:bodyPr>
            <a:normAutofit fontScale="90000"/>
          </a:bodyPr>
          <a:lstStyle/>
          <a:p>
            <a:r>
              <a:rPr lang="en-US" sz="1600" b="1" dirty="0"/>
              <a:t>Día 09: ESTAMBUL (D)</a:t>
            </a:r>
            <a:r>
              <a:rPr lang="en-US" sz="1600" dirty="0"/>
              <a:t/>
            </a:r>
            <a:br>
              <a:rPr lang="en-US" sz="1600" dirty="0"/>
            </a:br>
            <a:r>
              <a:rPr lang="en-US" sz="1600" dirty="0" err="1"/>
              <a:t>Desayuno</a:t>
            </a:r>
            <a:r>
              <a:rPr lang="en-US" sz="1600" dirty="0"/>
              <a:t> </a:t>
            </a:r>
            <a:r>
              <a:rPr lang="en-US" sz="1600" dirty="0" err="1"/>
              <a:t>en</a:t>
            </a:r>
            <a:r>
              <a:rPr lang="en-US" sz="1600" dirty="0"/>
              <a:t> </a:t>
            </a:r>
            <a:r>
              <a:rPr lang="en-US" sz="1600" dirty="0" err="1"/>
              <a:t>el</a:t>
            </a:r>
            <a:r>
              <a:rPr lang="en-US" sz="1600" dirty="0"/>
              <a:t> hotel y día libre para </a:t>
            </a:r>
            <a:r>
              <a:rPr lang="en-US" sz="1600" dirty="0" err="1"/>
              <a:t>actividades</a:t>
            </a:r>
            <a:r>
              <a:rPr lang="en-US" sz="1600" dirty="0"/>
              <a:t> </a:t>
            </a:r>
            <a:r>
              <a:rPr lang="en-US" sz="1600" dirty="0" err="1"/>
              <a:t>personales</a:t>
            </a:r>
            <a:r>
              <a:rPr lang="en-US" dirty="0"/>
              <a:t>.</a:t>
            </a:r>
            <a:br>
              <a:rPr lang="en-US" dirty="0"/>
            </a:br>
            <a:endParaRPr lang="en-US" dirty="0"/>
          </a:p>
        </p:txBody>
      </p:sp>
      <p:pic>
        <p:nvPicPr>
          <p:cNvPr id="6" name="Picture 5">
            <a:extLst>
              <a:ext uri="{FF2B5EF4-FFF2-40B4-BE49-F238E27FC236}">
                <a16:creationId xmlns:a16="http://schemas.microsoft.com/office/drawing/2014/main" id="{9689387F-9D19-EB01-8025-92A841C5311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63345" y="1795906"/>
            <a:ext cx="3840956" cy="2560637"/>
          </a:xfrm>
          <a:prstGeom prst="rect">
            <a:avLst/>
          </a:prstGeom>
        </p:spPr>
      </p:pic>
      <p:pic>
        <p:nvPicPr>
          <p:cNvPr id="11" name="Picture 10">
            <a:extLst>
              <a:ext uri="{FF2B5EF4-FFF2-40B4-BE49-F238E27FC236}">
                <a16:creationId xmlns:a16="http://schemas.microsoft.com/office/drawing/2014/main" id="{7FE23E60-98E4-2B1D-F3A4-9F9441603EF4}"/>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338253" y="2730152"/>
            <a:ext cx="3898900" cy="2590800"/>
          </a:xfrm>
          <a:prstGeom prst="rect">
            <a:avLst/>
          </a:prstGeom>
        </p:spPr>
      </p:pic>
    </p:spTree>
    <p:extLst>
      <p:ext uri="{BB962C8B-B14F-4D97-AF65-F5344CB8AC3E}">
        <p14:creationId xmlns:p14="http://schemas.microsoft.com/office/powerpoint/2010/main" val="122606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ADC9-590E-23FE-ED7F-9A164ED3BB00}"/>
              </a:ext>
            </a:extLst>
          </p:cNvPr>
          <p:cNvSpPr>
            <a:spLocks noGrp="1"/>
          </p:cNvSpPr>
          <p:nvPr>
            <p:ph type="title"/>
          </p:nvPr>
        </p:nvSpPr>
        <p:spPr/>
        <p:txBody>
          <a:bodyPr>
            <a:normAutofit/>
          </a:bodyPr>
          <a:lstStyle/>
          <a:p>
            <a:r>
              <a:rPr lang="en-US" sz="1400" b="1" dirty="0"/>
              <a:t>Día 10: ESTAMBUL (D)</a:t>
            </a:r>
            <a:r>
              <a:rPr lang="en-US" sz="1400" dirty="0"/>
              <a:t/>
            </a:r>
            <a:br>
              <a:rPr lang="en-US" sz="1400" dirty="0"/>
            </a:br>
            <a:r>
              <a:rPr lang="en-US" sz="1400" dirty="0" err="1"/>
              <a:t>Desayuno</a:t>
            </a:r>
            <a:r>
              <a:rPr lang="en-US" sz="1400" dirty="0"/>
              <a:t> </a:t>
            </a:r>
            <a:r>
              <a:rPr lang="en-US" sz="1400" dirty="0" err="1"/>
              <a:t>en</a:t>
            </a:r>
            <a:r>
              <a:rPr lang="en-US" sz="1400" dirty="0"/>
              <a:t> </a:t>
            </a:r>
            <a:r>
              <a:rPr lang="en-US" sz="1400" dirty="0" err="1"/>
              <a:t>el</a:t>
            </a:r>
            <a:r>
              <a:rPr lang="en-US" sz="1400" dirty="0"/>
              <a:t> hotel y a la hora </a:t>
            </a:r>
            <a:r>
              <a:rPr lang="en-US" sz="1400" dirty="0" err="1"/>
              <a:t>prevista</a:t>
            </a:r>
            <a:r>
              <a:rPr lang="en-US" sz="1400" dirty="0"/>
              <a:t> </a:t>
            </a:r>
            <a:r>
              <a:rPr lang="en-US" sz="1400" dirty="0" err="1"/>
              <a:t>traslado</a:t>
            </a:r>
            <a:r>
              <a:rPr lang="en-US" sz="1400" dirty="0"/>
              <a:t> al </a:t>
            </a:r>
            <a:r>
              <a:rPr lang="en-US" sz="1400" dirty="0" err="1"/>
              <a:t>aeropuerto</a:t>
            </a:r>
            <a:r>
              <a:rPr lang="en-US" sz="1400" dirty="0"/>
              <a:t> de </a:t>
            </a:r>
            <a:r>
              <a:rPr lang="en-US" sz="1400" dirty="0" err="1"/>
              <a:t>Estambul</a:t>
            </a:r>
            <a:r>
              <a:rPr lang="en-US" sz="1400" dirty="0"/>
              <a:t> para </a:t>
            </a:r>
            <a:r>
              <a:rPr lang="en-US" sz="1400" dirty="0" err="1"/>
              <a:t>su</a:t>
            </a:r>
            <a:r>
              <a:rPr lang="en-US" sz="1400" dirty="0"/>
              <a:t> </a:t>
            </a:r>
            <a:r>
              <a:rPr lang="en-US" sz="1400" dirty="0" err="1"/>
              <a:t>vuelo</a:t>
            </a:r>
            <a:r>
              <a:rPr lang="en-US" sz="1400" dirty="0"/>
              <a:t> de </a:t>
            </a:r>
            <a:r>
              <a:rPr lang="en-US" sz="1400" dirty="0" err="1"/>
              <a:t>regreso</a:t>
            </a:r>
            <a:r>
              <a:rPr lang="en-US" sz="1400" dirty="0"/>
              <a:t>.</a:t>
            </a:r>
            <a:br>
              <a:rPr lang="en-US" sz="1400" dirty="0"/>
            </a:br>
            <a:r>
              <a:rPr lang="en-US" sz="1400" dirty="0"/>
              <a:t> </a:t>
            </a:r>
            <a:br>
              <a:rPr lang="en-US" sz="1400" dirty="0"/>
            </a:br>
            <a:r>
              <a:rPr lang="en-US" sz="1400" dirty="0"/>
              <a:t>FIN DE SERVICIOS</a:t>
            </a:r>
            <a:br>
              <a:rPr lang="en-US" sz="1400" dirty="0"/>
            </a:br>
            <a:endParaRPr lang="en-US" sz="1400" dirty="0"/>
          </a:p>
        </p:txBody>
      </p:sp>
      <p:pic>
        <p:nvPicPr>
          <p:cNvPr id="3" name="Picture 2" descr="Atractivos turísticos de Estambul, Turquía - Viajar - Vida - ELTIEMPO.COM">
            <a:extLst>
              <a:ext uri="{FF2B5EF4-FFF2-40B4-BE49-F238E27FC236}">
                <a16:creationId xmlns:a16="http://schemas.microsoft.com/office/drawing/2014/main" id="{F7C09D23-4B30-0D52-80BB-7A18A10891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3868" y="2133142"/>
            <a:ext cx="5943600" cy="3974465"/>
          </a:xfrm>
          <a:prstGeom prst="rect">
            <a:avLst/>
          </a:prstGeom>
          <a:noFill/>
          <a:ln>
            <a:noFill/>
          </a:ln>
        </p:spPr>
      </p:pic>
    </p:spTree>
    <p:extLst>
      <p:ext uri="{BB962C8B-B14F-4D97-AF65-F5344CB8AC3E}">
        <p14:creationId xmlns:p14="http://schemas.microsoft.com/office/powerpoint/2010/main" val="1700992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D03AB2-92D6-C920-CBA3-4BBE4519A227}"/>
              </a:ext>
            </a:extLst>
          </p:cNvPr>
          <p:cNvSpPr/>
          <p:nvPr/>
        </p:nvSpPr>
        <p:spPr>
          <a:xfrm>
            <a:off x="646772" y="-758283"/>
            <a:ext cx="8697950" cy="7449801"/>
          </a:xfrm>
          <a:prstGeom prst="rect">
            <a:avLst/>
          </a:prstGeom>
        </p:spPr>
        <p:txBody>
          <a:bodyPr wrap="square">
            <a:spAutoFit/>
          </a:bodyPr>
          <a:lstStyle/>
          <a:p>
            <a:pPr>
              <a:lnSpc>
                <a:spcPts val="2250"/>
              </a:lnSpc>
            </a:pPr>
            <a:endParaRPr lang="en-US" sz="1200" b="1" spc="-75" dirty="0">
              <a:solidFill>
                <a:srgbClr val="333333"/>
              </a:solidFill>
              <a:latin typeface="Montserrat" pitchFamily="2" charset="77"/>
              <a:ea typeface="Times New Roman" panose="02020603050405020304" pitchFamily="18" charset="0"/>
              <a:cs typeface="Times New Roman" panose="02020603050405020304" pitchFamily="18" charset="0"/>
            </a:endParaRPr>
          </a:p>
          <a:p>
            <a:pPr>
              <a:lnSpc>
                <a:spcPts val="2250"/>
              </a:lnSpc>
            </a:pPr>
            <a:endParaRPr lang="en-US" sz="1200" b="1" spc="-75" dirty="0">
              <a:solidFill>
                <a:srgbClr val="333333"/>
              </a:solidFill>
              <a:latin typeface="Montserrat" pitchFamily="2" charset="77"/>
              <a:ea typeface="Times New Roman" panose="02020603050405020304" pitchFamily="18" charset="0"/>
              <a:cs typeface="Times New Roman" panose="02020603050405020304" pitchFamily="18" charset="0"/>
            </a:endParaRPr>
          </a:p>
          <a:p>
            <a:pPr>
              <a:lnSpc>
                <a:spcPts val="2250"/>
              </a:lnSpc>
            </a:pPr>
            <a:endParaRPr lang="en-US" sz="1100" b="1" spc="-75" dirty="0">
              <a:solidFill>
                <a:srgbClr val="333333"/>
              </a:solidFill>
              <a:latin typeface="Montserrat" pitchFamily="2" charset="77"/>
              <a:ea typeface="Times New Roman" panose="02020603050405020304" pitchFamily="18" charset="0"/>
              <a:cs typeface="Times New Roman" panose="02020603050405020304" pitchFamily="18" charset="0"/>
            </a:endParaRPr>
          </a:p>
          <a:p>
            <a:pPr>
              <a:lnSpc>
                <a:spcPts val="2250"/>
              </a:lnSpc>
            </a:pPr>
            <a:r>
              <a:rPr lang="en-US" sz="1100" b="1" spc="-75" dirty="0">
                <a:solidFill>
                  <a:schemeClr val="accent2"/>
                </a:solidFill>
                <a:latin typeface="Montserrat" pitchFamily="2" charset="77"/>
                <a:ea typeface="Times New Roman" panose="02020603050405020304" pitchFamily="18" charset="0"/>
                <a:cs typeface="Times New Roman" panose="02020603050405020304" pitchFamily="18" charset="0"/>
              </a:rPr>
              <a:t>CONDICIONES GENERALES</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nSpc>
                <a:spcPts val="1650"/>
              </a:lnSpc>
              <a:spcAft>
                <a:spcPts val="1200"/>
              </a:spcAft>
            </a:pPr>
            <a:r>
              <a:rPr lang="en-US" sz="1100" b="1" dirty="0">
                <a:solidFill>
                  <a:schemeClr val="accent2"/>
                </a:solidFill>
                <a:latin typeface="Montserrat" pitchFamily="2" charset="77"/>
                <a:ea typeface="Times New Roman" panose="02020603050405020304" pitchFamily="18" charset="0"/>
                <a:cs typeface="Times New Roman" panose="02020603050405020304" pitchFamily="18" charset="0"/>
              </a:rPr>
              <a:t> INCLUYE</a:t>
            </a:r>
          </a:p>
          <a:p>
            <a:pPr marL="171450" indent="-171450">
              <a:lnSpc>
                <a:spcPts val="1650"/>
              </a:lnSpc>
              <a:spcAft>
                <a:spcPts val="1200"/>
              </a:spcAft>
              <a:buFont typeface="Arial" panose="020B0604020202020204" pitchFamily="34" charset="0"/>
              <a:buChar char="•"/>
            </a:pPr>
            <a:r>
              <a:rPr lang="en-US" sz="1100" dirty="0" err="1">
                <a:solidFill>
                  <a:schemeClr val="accent2"/>
                </a:solidFill>
                <a:latin typeface="Montserrat" pitchFamily="2" charset="77"/>
                <a:ea typeface="Calibri" panose="020F0502020204030204" pitchFamily="34" charset="0"/>
                <a:cs typeface="Times New Roman" panose="02020603050405020304" pitchFamily="18" charset="0"/>
              </a:rPr>
              <a:t>Boleto</a:t>
            </a:r>
            <a:r>
              <a:rPr lang="en-US" sz="1100" dirty="0">
                <a:solidFill>
                  <a:schemeClr val="accent2"/>
                </a:solidFill>
                <a:latin typeface="Montserrat" pitchFamily="2" charset="77"/>
                <a:ea typeface="Calibri" panose="020F0502020204030204" pitchFamily="34" charset="0"/>
                <a:cs typeface="Times New Roman" panose="02020603050405020304" pitchFamily="18" charset="0"/>
              </a:rPr>
              <a:t> </a:t>
            </a:r>
            <a:r>
              <a:rPr lang="en-US" sz="1100" dirty="0" err="1">
                <a:solidFill>
                  <a:schemeClr val="accent2"/>
                </a:solidFill>
                <a:latin typeface="Montserrat" pitchFamily="2" charset="77"/>
                <a:ea typeface="Calibri" panose="020F0502020204030204" pitchFamily="34" charset="0"/>
                <a:cs typeface="Times New Roman" panose="02020603050405020304" pitchFamily="18" charset="0"/>
              </a:rPr>
              <a:t>aereo</a:t>
            </a:r>
            <a:r>
              <a:rPr lang="en-US" sz="1100" dirty="0">
                <a:solidFill>
                  <a:schemeClr val="accent2"/>
                </a:solidFill>
                <a:latin typeface="Montserrat" pitchFamily="2" charset="77"/>
                <a:ea typeface="Calibri" panose="020F0502020204030204" pitchFamily="34" charset="0"/>
                <a:cs typeface="Times New Roman" panose="02020603050405020304" pitchFamily="18" charset="0"/>
              </a:rPr>
              <a:t> </a:t>
            </a:r>
            <a:r>
              <a:rPr lang="en-US" sz="1100" dirty="0" err="1">
                <a:solidFill>
                  <a:schemeClr val="accent2"/>
                </a:solidFill>
                <a:latin typeface="Montserrat" pitchFamily="2" charset="77"/>
                <a:ea typeface="Calibri" panose="020F0502020204030204" pitchFamily="34" charset="0"/>
                <a:cs typeface="Times New Roman" panose="02020603050405020304" pitchFamily="18" charset="0"/>
              </a:rPr>
              <a:t>desde</a:t>
            </a:r>
            <a:r>
              <a:rPr lang="en-US" sz="1100" dirty="0">
                <a:solidFill>
                  <a:schemeClr val="accent2"/>
                </a:solidFill>
                <a:latin typeface="Montserrat" pitchFamily="2" charset="77"/>
                <a:ea typeface="Calibri" panose="020F0502020204030204" pitchFamily="34" charset="0"/>
                <a:cs typeface="Times New Roman" panose="02020603050405020304" pitchFamily="18" charset="0"/>
              </a:rPr>
              <a:t> </a:t>
            </a:r>
            <a:r>
              <a:rPr lang="en-US" sz="1100" dirty="0" err="1">
                <a:solidFill>
                  <a:schemeClr val="accent2"/>
                </a:solidFill>
                <a:latin typeface="Montserrat" pitchFamily="2" charset="77"/>
                <a:ea typeface="Calibri" panose="020F0502020204030204" pitchFamily="34" charset="0"/>
                <a:cs typeface="Times New Roman" panose="02020603050405020304" pitchFamily="18" charset="0"/>
              </a:rPr>
              <a:t>Estados</a:t>
            </a:r>
            <a:r>
              <a:rPr lang="en-US" sz="1100" dirty="0">
                <a:solidFill>
                  <a:schemeClr val="accent2"/>
                </a:solidFill>
                <a:latin typeface="Montserrat" pitchFamily="2" charset="77"/>
                <a:ea typeface="Calibri" panose="020F0502020204030204" pitchFamily="34" charset="0"/>
                <a:cs typeface="Times New Roman" panose="02020603050405020304" pitchFamily="18" charset="0"/>
              </a:rPr>
              <a:t> Unidos a </a:t>
            </a:r>
            <a:r>
              <a:rPr lang="en-US" sz="1100" dirty="0" err="1">
                <a:solidFill>
                  <a:schemeClr val="accent2"/>
                </a:solidFill>
                <a:latin typeface="Montserrat" pitchFamily="2" charset="77"/>
                <a:ea typeface="Calibri" panose="020F0502020204030204" pitchFamily="34" charset="0"/>
                <a:cs typeface="Times New Roman" panose="02020603050405020304" pitchFamily="18" charset="0"/>
              </a:rPr>
              <a:t>Estambul</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ts val="1875"/>
              </a:lnSpc>
              <a:spcBef>
                <a:spcPts val="0"/>
              </a:spcBef>
              <a:spcAft>
                <a:spcPts val="800"/>
              </a:spcAft>
              <a:buSzPts val="1000"/>
              <a:buFont typeface="Arial" panose="020B0604020202020204" pitchFamily="34" charset="0"/>
              <a:buChar char="•"/>
              <a:tabLst>
                <a:tab pos="457200" algn="l"/>
              </a:tabLst>
            </a:pP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Traslados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aeropuerto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de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Estambul</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-hotel-</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aeropuerto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de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Estambul</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ts val="1875"/>
              </a:lnSpc>
              <a:spcBef>
                <a:spcPts val="0"/>
              </a:spcBef>
              <a:spcAft>
                <a:spcPts val="800"/>
              </a:spcAft>
              <a:buSzPts val="1000"/>
              <a:buFont typeface="Arial" panose="020B0604020202020204" pitchFamily="34" charset="0"/>
              <a:buChar char="•"/>
              <a:tabLst>
                <a:tab pos="457200" algn="l"/>
              </a:tabLst>
            </a:pP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Alojamiento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en</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los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hotels.</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ts val="1875"/>
              </a:lnSpc>
              <a:spcBef>
                <a:spcPts val="0"/>
              </a:spcBef>
              <a:spcAft>
                <a:spcPts val="800"/>
              </a:spcAft>
              <a:buSzPts val="1000"/>
              <a:buFont typeface="Arial" panose="020B0604020202020204" pitchFamily="34" charset="0"/>
              <a:buChar char="•"/>
              <a:tabLst>
                <a:tab pos="457200" algn="l"/>
              </a:tabLst>
            </a:pP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Régimen</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alimenticio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que se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especifica</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en</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el</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itinerario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ts val="1875"/>
              </a:lnSpc>
              <a:spcBef>
                <a:spcPts val="0"/>
              </a:spcBef>
              <a:spcAft>
                <a:spcPts val="800"/>
              </a:spcAft>
              <a:buSzPts val="1000"/>
              <a:buFont typeface="Arial" panose="020B0604020202020204" pitchFamily="34" charset="0"/>
              <a:buChar char="•"/>
              <a:tabLst>
                <a:tab pos="457200" algn="l"/>
              </a:tabLst>
            </a:pP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Autocar con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aire</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acondicionado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durante</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el</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recorrido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ts val="1875"/>
              </a:lnSpc>
              <a:spcBef>
                <a:spcPts val="0"/>
              </a:spcBef>
              <a:spcAft>
                <a:spcPts val="800"/>
              </a:spcAft>
              <a:buSzPts val="1000"/>
              <a:buFont typeface="Arial" panose="020B0604020202020204" pitchFamily="34" charset="0"/>
              <a:buChar char="•"/>
              <a:tabLst>
                <a:tab pos="457200" algn="l"/>
              </a:tabLst>
            </a:pP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Guía</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acompañante</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de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habla</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castellana</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durante</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el</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circuito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ts val="1875"/>
              </a:lnSpc>
              <a:spcBef>
                <a:spcPts val="0"/>
              </a:spcBef>
              <a:spcAft>
                <a:spcPts val="800"/>
              </a:spcAft>
              <a:buSzPts val="1000"/>
              <a:buFont typeface="Arial" panose="020B0604020202020204" pitchFamily="34" charset="0"/>
              <a:buChar char="•"/>
              <a:tabLst>
                <a:tab pos="457200" algn="l"/>
              </a:tabLst>
            </a:pP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Visitas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que se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indican</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ts val="1875"/>
              </a:lnSpc>
              <a:spcBef>
                <a:spcPts val="0"/>
              </a:spcBef>
              <a:spcAft>
                <a:spcPts val="800"/>
              </a:spcAft>
              <a:buSzPts val="1000"/>
              <a:buFont typeface="Arial" panose="020B0604020202020204" pitchFamily="34" charset="0"/>
              <a:buChar char="•"/>
              <a:tabLst>
                <a:tab pos="457200" algn="l"/>
              </a:tabLst>
            </a:pP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Entradas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en</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los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museos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o sitios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históricos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ts val="1875"/>
              </a:lnSpc>
              <a:spcBef>
                <a:spcPts val="0"/>
              </a:spcBef>
              <a:spcAft>
                <a:spcPts val="800"/>
              </a:spcAft>
              <a:buSzPts val="1000"/>
              <a:buFont typeface="Arial" panose="020B0604020202020204" pitchFamily="34" charset="0"/>
              <a:buChar char="•"/>
              <a:tabLst>
                <a:tab pos="457200" algn="l"/>
              </a:tabLst>
            </a:pP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Vuelos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internos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previstos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nSpc>
                <a:spcPts val="1650"/>
              </a:lnSpc>
              <a:spcAft>
                <a:spcPts val="1200"/>
              </a:spcAft>
            </a:pPr>
            <a:r>
              <a:rPr lang="en-US" sz="1100" b="1" dirty="0">
                <a:solidFill>
                  <a:schemeClr val="accent2"/>
                </a:solidFill>
                <a:latin typeface="Montserrat" pitchFamily="2" charset="77"/>
                <a:ea typeface="Times New Roman" panose="02020603050405020304" pitchFamily="18" charset="0"/>
                <a:cs typeface="Times New Roman" panose="02020603050405020304" pitchFamily="18" charset="0"/>
              </a:rPr>
              <a:t>NO INCLUYEN:</a:t>
            </a:r>
            <a:endParaRPr lang="en-US" sz="11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endParaRPr>
          </a:p>
          <a:p>
            <a:pPr marL="171450" indent="-171450">
              <a:lnSpc>
                <a:spcPts val="1650"/>
              </a:lnSpc>
              <a:spcAft>
                <a:spcPts val="1200"/>
              </a:spcAft>
              <a:buFont typeface="Arial" panose="020B0604020202020204" pitchFamily="34" charset="0"/>
              <a:buChar char="•"/>
            </a:pP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Gastos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personales</a:t>
            </a:r>
            <a:endParaRPr lang="en-US" sz="1100" dirty="0">
              <a:solidFill>
                <a:schemeClr val="accent2"/>
              </a:solidFill>
              <a:latin typeface="Montserrat" pitchFamily="2" charset="77"/>
              <a:ea typeface="Times New Roman" panose="02020603050405020304" pitchFamily="18" charset="0"/>
              <a:cs typeface="Times New Roman" panose="02020603050405020304" pitchFamily="18" charset="0"/>
            </a:endParaRPr>
          </a:p>
          <a:p>
            <a:pPr marL="171450" marR="0" lvl="0" indent="-171450">
              <a:lnSpc>
                <a:spcPts val="1875"/>
              </a:lnSpc>
              <a:spcBef>
                <a:spcPts val="0"/>
              </a:spcBef>
              <a:spcAft>
                <a:spcPts val="800"/>
              </a:spcAft>
              <a:buSzPts val="1000"/>
              <a:buFont typeface="Arial" panose="020B0604020202020204" pitchFamily="34" charset="0"/>
              <a:buChar char="•"/>
              <a:tabLst>
                <a:tab pos="457200" algn="l"/>
              </a:tabLst>
            </a:pPr>
            <a:r>
              <a:rPr lang="en-US" sz="1100" dirty="0">
                <a:solidFill>
                  <a:schemeClr val="accent2"/>
                </a:solidFill>
                <a:latin typeface="Montserrat" pitchFamily="2" charset="77"/>
                <a:ea typeface="Calibri" panose="020F0502020204030204" pitchFamily="34" charset="0"/>
                <a:cs typeface="Times New Roman" panose="02020603050405020304" pitchFamily="18" charset="0"/>
              </a:rPr>
              <a:t>Seguro medico (recommendable)</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ts val="1875"/>
              </a:lnSpc>
              <a:spcBef>
                <a:spcPts val="0"/>
              </a:spcBef>
              <a:spcAft>
                <a:spcPts val="800"/>
              </a:spcAft>
              <a:buSzPts val="1000"/>
              <a:buFont typeface="Arial" panose="020B0604020202020204" pitchFamily="34" charset="0"/>
              <a:buChar char="•"/>
              <a:tabLst>
                <a:tab pos="457200" algn="l"/>
              </a:tabLst>
            </a:pP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Las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propinas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 a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volunta</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ts val="1875"/>
              </a:lnSpc>
              <a:spcBef>
                <a:spcPts val="0"/>
              </a:spcBef>
              <a:spcAft>
                <a:spcPts val="800"/>
              </a:spcAft>
              <a:buSzPts val="1000"/>
              <a:buFont typeface="Arial" panose="020B0604020202020204" pitchFamily="34" charset="0"/>
              <a:buChar char="•"/>
              <a:tabLst>
                <a:tab pos="457200" algn="l"/>
              </a:tabLst>
            </a:pP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Tours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opcionales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si</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quiere</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montarse</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en</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el</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ballon</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en</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Cappadocia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necesita</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decirnos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con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tiempo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nSpc>
                <a:spcPts val="1875"/>
              </a:lnSpc>
              <a:spcBef>
                <a:spcPts val="750"/>
              </a:spcBef>
              <a:spcAft>
                <a:spcPts val="750"/>
              </a:spcAft>
            </a:pPr>
            <a:r>
              <a:rPr lang="en-US" sz="1100" b="1" dirty="0">
                <a:solidFill>
                  <a:schemeClr val="accent2"/>
                </a:solidFill>
                <a:latin typeface="Montserrat" pitchFamily="2" charset="77"/>
                <a:ea typeface="Times New Roman" panose="02020603050405020304" pitchFamily="18" charset="0"/>
                <a:cs typeface="Times New Roman" panose="02020603050405020304" pitchFamily="18" charset="0"/>
              </a:rPr>
              <a:t>NOTA IMPORTANTE</a:t>
            </a:r>
            <a:endParaRPr lang="en-US" sz="11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nSpc>
                <a:spcPts val="1650"/>
              </a:lnSpc>
              <a:spcAft>
                <a:spcPts val="1200"/>
              </a:spcAft>
            </a:pP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El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tipo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de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vehículo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dependerá</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del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número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de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participantes</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Según</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ello</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se </a:t>
            </a:r>
            <a:r>
              <a:rPr lang="en-US" sz="1100" dirty="0" err="1">
                <a:solidFill>
                  <a:schemeClr val="accent2"/>
                </a:solidFill>
                <a:latin typeface="Montserrat" pitchFamily="2" charset="77"/>
                <a:ea typeface="Times New Roman" panose="02020603050405020304" pitchFamily="18" charset="0"/>
                <a:cs typeface="Times New Roman" panose="02020603050405020304" pitchFamily="18" charset="0"/>
              </a:rPr>
              <a:t>utilizará</a:t>
            </a:r>
            <a:r>
              <a:rPr lang="en-US" sz="1100" dirty="0">
                <a:solidFill>
                  <a:schemeClr val="accent2"/>
                </a:solidFill>
                <a:latin typeface="Montserrat" pitchFamily="2" charset="77"/>
                <a:ea typeface="Times New Roman" panose="02020603050405020304" pitchFamily="18" charset="0"/>
                <a:cs typeface="Times New Roman" panose="02020603050405020304" pitchFamily="18" charset="0"/>
              </a:rPr>
              <a:t> un minivan de 14 plazas, un microbus de 27 plazas o un autocar de 46 plazas.  </a:t>
            </a:r>
            <a:endParaRPr lang="en-US" sz="11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835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3AF5-6961-A838-3255-FAC1B63A4848}"/>
              </a:ext>
            </a:extLst>
          </p:cNvPr>
          <p:cNvSpPr>
            <a:spLocks noGrp="1"/>
          </p:cNvSpPr>
          <p:nvPr>
            <p:ph type="title"/>
          </p:nvPr>
        </p:nvSpPr>
        <p:spPr>
          <a:xfrm>
            <a:off x="521217" y="1222916"/>
            <a:ext cx="8596668" cy="3862040"/>
          </a:xfrm>
        </p:spPr>
        <p:txBody>
          <a:bodyPr>
            <a:normAutofit fontScale="90000"/>
          </a:bodyPr>
          <a:lstStyle/>
          <a:p>
            <a:pPr algn="ctr"/>
            <a:r>
              <a:rPr lang="en-US" dirty="0" err="1"/>
              <a:t>Puede</a:t>
            </a:r>
            <a:r>
              <a:rPr lang="en-US" dirty="0"/>
              <a:t> </a:t>
            </a:r>
            <a:r>
              <a:rPr lang="en-US" dirty="0" err="1"/>
              <a:t>reservar</a:t>
            </a:r>
            <a:r>
              <a:rPr lang="en-US" dirty="0"/>
              <a:t> </a:t>
            </a:r>
            <a:r>
              <a:rPr lang="en-US" dirty="0" err="1"/>
              <a:t>su</a:t>
            </a:r>
            <a:r>
              <a:rPr lang="en-US" dirty="0"/>
              <a:t> </a:t>
            </a:r>
            <a:r>
              <a:rPr lang="en-US" dirty="0" err="1"/>
              <a:t>espacio</a:t>
            </a:r>
            <a:r>
              <a:rPr lang="en-US" dirty="0"/>
              <a:t> con un </a:t>
            </a:r>
            <a:r>
              <a:rPr lang="en-US" dirty="0" err="1"/>
              <a:t>deposito</a:t>
            </a:r>
            <a:r>
              <a:rPr lang="en-US" dirty="0"/>
              <a:t> no </a:t>
            </a:r>
            <a:r>
              <a:rPr lang="en-US" dirty="0" err="1"/>
              <a:t>reenvolsable</a:t>
            </a:r>
            <a:r>
              <a:rPr lang="en-US" dirty="0"/>
              <a:t> de $500.00 USD.</a:t>
            </a:r>
            <a:br>
              <a:rPr lang="en-US" dirty="0"/>
            </a:br>
            <a:r>
              <a:rPr lang="en-US" dirty="0"/>
              <a:t> </a:t>
            </a:r>
            <a:br>
              <a:rPr lang="en-US" dirty="0"/>
            </a:br>
            <a:r>
              <a:rPr lang="en-US" dirty="0" err="1"/>
              <a:t>Precio</a:t>
            </a:r>
            <a:r>
              <a:rPr lang="en-US" dirty="0"/>
              <a:t> del </a:t>
            </a:r>
            <a:r>
              <a:rPr lang="en-US" dirty="0" err="1"/>
              <a:t>Paquete</a:t>
            </a:r>
            <a:r>
              <a:rPr lang="en-US" dirty="0"/>
              <a:t>: $2,230.00 (</a:t>
            </a:r>
            <a:r>
              <a:rPr lang="en-US" dirty="0" err="1"/>
              <a:t>Habitacion</a:t>
            </a:r>
            <a:r>
              <a:rPr lang="en-US" dirty="0"/>
              <a:t> </a:t>
            </a:r>
            <a:r>
              <a:rPr lang="en-US" dirty="0" err="1"/>
              <a:t>compartida</a:t>
            </a:r>
            <a:r>
              <a:rPr lang="en-US" dirty="0"/>
              <a:t>).</a:t>
            </a:r>
            <a:r>
              <a:rPr lang="en-US" dirty="0">
                <a:solidFill>
                  <a:schemeClr val="accent2">
                    <a:lumMod val="75000"/>
                  </a:schemeClr>
                </a:solidFill>
              </a:rPr>
              <a:t>Con </a:t>
            </a:r>
            <a:r>
              <a:rPr lang="en-US" dirty="0" err="1">
                <a:solidFill>
                  <a:schemeClr val="accent2">
                    <a:lumMod val="75000"/>
                  </a:schemeClr>
                </a:solidFill>
              </a:rPr>
              <a:t>salidas</a:t>
            </a:r>
            <a:r>
              <a:rPr lang="en-US" dirty="0">
                <a:solidFill>
                  <a:schemeClr val="accent2">
                    <a:lumMod val="75000"/>
                  </a:schemeClr>
                </a:solidFill>
              </a:rPr>
              <a:t> </a:t>
            </a:r>
            <a:r>
              <a:rPr lang="en-US" dirty="0" err="1">
                <a:solidFill>
                  <a:schemeClr val="accent2">
                    <a:lumMod val="75000"/>
                  </a:schemeClr>
                </a:solidFill>
              </a:rPr>
              <a:t>desde</a:t>
            </a:r>
            <a:r>
              <a:rPr lang="en-US" dirty="0">
                <a:solidFill>
                  <a:schemeClr val="accent2">
                    <a:lumMod val="75000"/>
                  </a:schemeClr>
                </a:solidFill>
              </a:rPr>
              <a:t> JFK, para </a:t>
            </a:r>
            <a:r>
              <a:rPr lang="en-US" dirty="0" err="1">
                <a:solidFill>
                  <a:schemeClr val="accent2">
                    <a:lumMod val="75000"/>
                  </a:schemeClr>
                </a:solidFill>
              </a:rPr>
              <a:t>otras</a:t>
            </a:r>
            <a:r>
              <a:rPr lang="en-US" dirty="0">
                <a:solidFill>
                  <a:schemeClr val="accent2">
                    <a:lumMod val="75000"/>
                  </a:schemeClr>
                </a:solidFill>
              </a:rPr>
              <a:t> </a:t>
            </a:r>
            <a:r>
              <a:rPr lang="en-US" dirty="0" err="1">
                <a:solidFill>
                  <a:schemeClr val="accent2">
                    <a:lumMod val="75000"/>
                  </a:schemeClr>
                </a:solidFill>
              </a:rPr>
              <a:t>ciudades</a:t>
            </a:r>
            <a:r>
              <a:rPr lang="en-US" dirty="0">
                <a:solidFill>
                  <a:schemeClr val="accent2">
                    <a:lumMod val="75000"/>
                  </a:schemeClr>
                </a:solidFill>
              </a:rPr>
              <a:t> </a:t>
            </a:r>
            <a:r>
              <a:rPr lang="en-US" dirty="0" err="1">
                <a:solidFill>
                  <a:schemeClr val="accent2">
                    <a:lumMod val="75000"/>
                  </a:schemeClr>
                </a:solidFill>
              </a:rPr>
              <a:t>preguntarnos</a:t>
            </a:r>
            <a:r>
              <a:rPr lang="en-US" dirty="0">
                <a:solidFill>
                  <a:schemeClr val="accent2">
                    <a:lumMod val="75000"/>
                  </a:schemeClr>
                </a:solidFill>
              </a:rPr>
              <a:t>.</a:t>
            </a:r>
            <a:r>
              <a:rPr lang="en-US" dirty="0"/>
              <a:t/>
            </a:r>
            <a:br>
              <a:rPr lang="en-US" dirty="0"/>
            </a:br>
            <a:r>
              <a:rPr lang="en-US" dirty="0"/>
              <a:t/>
            </a:r>
            <a:br>
              <a:rPr lang="en-US" dirty="0"/>
            </a:br>
            <a:r>
              <a:rPr lang="en-US" dirty="0" err="1"/>
              <a:t>Habitacion</a:t>
            </a:r>
            <a:r>
              <a:rPr lang="en-US" dirty="0"/>
              <a:t> sola $2,600.00USD. </a:t>
            </a:r>
            <a:br>
              <a:rPr lang="en-US" dirty="0"/>
            </a:br>
            <a:r>
              <a:rPr lang="en-US" dirty="0"/>
              <a:t/>
            </a:r>
            <a:br>
              <a:rPr lang="en-US" dirty="0"/>
            </a:br>
            <a:r>
              <a:rPr lang="en-US" dirty="0"/>
              <a:t>Para </a:t>
            </a:r>
            <a:r>
              <a:rPr lang="en-US" dirty="0" err="1"/>
              <a:t>reservar</a:t>
            </a:r>
            <a:r>
              <a:rPr lang="en-US" dirty="0"/>
              <a:t> </a:t>
            </a:r>
            <a:r>
              <a:rPr lang="en-US" dirty="0" err="1"/>
              <a:t>tu</a:t>
            </a:r>
            <a:r>
              <a:rPr lang="en-US" dirty="0"/>
              <a:t> </a:t>
            </a:r>
            <a:r>
              <a:rPr lang="en-US" dirty="0" err="1"/>
              <a:t>lugar</a:t>
            </a:r>
            <a:r>
              <a:rPr lang="en-US" dirty="0"/>
              <a:t> llama al </a:t>
            </a:r>
            <a:br>
              <a:rPr lang="en-US" dirty="0"/>
            </a:br>
            <a:r>
              <a:rPr lang="en-US" dirty="0"/>
              <a:t>(305) 793-3959.</a:t>
            </a:r>
          </a:p>
        </p:txBody>
      </p:sp>
    </p:spTree>
    <p:extLst>
      <p:ext uri="{BB962C8B-B14F-4D97-AF65-F5344CB8AC3E}">
        <p14:creationId xmlns:p14="http://schemas.microsoft.com/office/powerpoint/2010/main" val="28790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0BE0-1F8F-AEF6-5857-C4CA90E2CB9D}"/>
              </a:ext>
            </a:extLst>
          </p:cNvPr>
          <p:cNvSpPr>
            <a:spLocks noGrp="1"/>
          </p:cNvSpPr>
          <p:nvPr>
            <p:ph type="title"/>
          </p:nvPr>
        </p:nvSpPr>
        <p:spPr>
          <a:xfrm>
            <a:off x="788847" y="1568605"/>
            <a:ext cx="8596668" cy="1320800"/>
          </a:xfrm>
        </p:spPr>
        <p:txBody>
          <a:bodyPr>
            <a:normAutofit fontScale="90000"/>
          </a:bodyPr>
          <a:lstStyle/>
          <a:p>
            <a:r>
              <a:rPr lang="en-US" dirty="0" err="1"/>
              <a:t>Estaremos</a:t>
            </a:r>
            <a:r>
              <a:rPr lang="en-US" dirty="0"/>
              <a:t> </a:t>
            </a:r>
            <a:r>
              <a:rPr lang="en-US" dirty="0" err="1"/>
              <a:t>felices</a:t>
            </a:r>
            <a:r>
              <a:rPr lang="en-US" dirty="0"/>
              <a:t> de que </a:t>
            </a:r>
            <a:r>
              <a:rPr lang="en-US" dirty="0" err="1"/>
              <a:t>podamos</a:t>
            </a:r>
            <a:r>
              <a:rPr lang="en-US" dirty="0"/>
              <a:t> </a:t>
            </a:r>
            <a:r>
              <a:rPr lang="en-US" dirty="0" err="1"/>
              <a:t>contar</a:t>
            </a:r>
            <a:r>
              <a:rPr lang="en-US" dirty="0"/>
              <a:t> </a:t>
            </a:r>
            <a:r>
              <a:rPr lang="en-US" dirty="0" err="1"/>
              <a:t>contigo</a:t>
            </a:r>
            <a:r>
              <a:rPr lang="en-US" dirty="0"/>
              <a:t> </a:t>
            </a:r>
            <a:r>
              <a:rPr lang="en-US" dirty="0" err="1"/>
              <a:t>en</a:t>
            </a:r>
            <a:r>
              <a:rPr lang="en-US" dirty="0"/>
              <a:t> </a:t>
            </a:r>
            <a:r>
              <a:rPr lang="en-US" dirty="0" err="1"/>
              <a:t>este</a:t>
            </a:r>
            <a:r>
              <a:rPr lang="en-US" dirty="0"/>
              <a:t> </a:t>
            </a:r>
            <a:r>
              <a:rPr lang="en-US" dirty="0" err="1"/>
              <a:t>maravilloso</a:t>
            </a:r>
            <a:r>
              <a:rPr lang="en-US" dirty="0"/>
              <a:t> </a:t>
            </a:r>
            <a:r>
              <a:rPr lang="en-US" dirty="0" err="1"/>
              <a:t>viaje</a:t>
            </a:r>
            <a:r>
              <a:rPr lang="en-US" dirty="0"/>
              <a:t> </a:t>
            </a:r>
            <a:r>
              <a:rPr lang="en-US" dirty="0" err="1"/>
              <a:t>donde</a:t>
            </a:r>
            <a:r>
              <a:rPr lang="en-US" dirty="0"/>
              <a:t> </a:t>
            </a:r>
            <a:r>
              <a:rPr lang="en-US" dirty="0" err="1"/>
              <a:t>compartiremos</a:t>
            </a:r>
            <a:r>
              <a:rPr lang="en-US" dirty="0"/>
              <a:t> de </a:t>
            </a:r>
            <a:r>
              <a:rPr lang="en-US" dirty="0" err="1"/>
              <a:t>hermosos</a:t>
            </a:r>
            <a:r>
              <a:rPr lang="en-US" dirty="0"/>
              <a:t> </a:t>
            </a:r>
            <a:r>
              <a:rPr lang="en-US" dirty="0" err="1"/>
              <a:t>lugares</a:t>
            </a:r>
            <a:r>
              <a:rPr lang="en-US" dirty="0"/>
              <a:t> y </a:t>
            </a:r>
            <a:r>
              <a:rPr lang="en-US" dirty="0" err="1"/>
              <a:t>una</a:t>
            </a:r>
            <a:r>
              <a:rPr lang="en-US" dirty="0"/>
              <a:t> </a:t>
            </a:r>
            <a:r>
              <a:rPr lang="en-US" dirty="0" err="1"/>
              <a:t>rica</a:t>
            </a:r>
            <a:r>
              <a:rPr lang="en-US" dirty="0"/>
              <a:t> </a:t>
            </a:r>
            <a:r>
              <a:rPr lang="en-US" dirty="0" err="1"/>
              <a:t>cultura</a:t>
            </a:r>
            <a:r>
              <a:rPr lang="en-US" dirty="0"/>
              <a:t> (Tambien </a:t>
            </a:r>
            <a:r>
              <a:rPr lang="en-US" dirty="0" err="1"/>
              <a:t>maravillosas</a:t>
            </a:r>
            <a:r>
              <a:rPr lang="en-US" dirty="0"/>
              <a:t> tiendas y </a:t>
            </a:r>
            <a:r>
              <a:rPr lang="en-US" dirty="0" err="1"/>
              <a:t>bazares</a:t>
            </a:r>
            <a:r>
              <a:rPr lang="en-US" dirty="0"/>
              <a:t>). Tambien </a:t>
            </a:r>
            <a:r>
              <a:rPr lang="en-US" dirty="0" err="1"/>
              <a:t>podremos</a:t>
            </a:r>
            <a:r>
              <a:rPr lang="en-US" dirty="0"/>
              <a:t> </a:t>
            </a:r>
            <a:r>
              <a:rPr lang="en-US" dirty="0" err="1"/>
              <a:t>sentir</a:t>
            </a:r>
            <a:r>
              <a:rPr lang="en-US" dirty="0"/>
              <a:t> la </a:t>
            </a:r>
            <a:r>
              <a:rPr lang="en-US" dirty="0" err="1"/>
              <a:t>energia</a:t>
            </a:r>
            <a:r>
              <a:rPr lang="en-US" dirty="0"/>
              <a:t> de la casa </a:t>
            </a:r>
            <a:r>
              <a:rPr lang="en-US" dirty="0" err="1"/>
              <a:t>donde</a:t>
            </a:r>
            <a:r>
              <a:rPr lang="en-US" dirty="0"/>
              <a:t> </a:t>
            </a:r>
            <a:r>
              <a:rPr lang="en-US" dirty="0" err="1"/>
              <a:t>vivio</a:t>
            </a:r>
            <a:r>
              <a:rPr lang="en-US" dirty="0"/>
              <a:t> sus </a:t>
            </a:r>
            <a:r>
              <a:rPr lang="en-US" dirty="0" err="1"/>
              <a:t>ultimos</a:t>
            </a:r>
            <a:r>
              <a:rPr lang="en-US" dirty="0"/>
              <a:t> </a:t>
            </a:r>
            <a:r>
              <a:rPr lang="en-US" dirty="0" err="1"/>
              <a:t>dia</a:t>
            </a:r>
            <a:r>
              <a:rPr lang="en-US" dirty="0"/>
              <a:t> la Virgen Maria.</a:t>
            </a:r>
            <a:br>
              <a:rPr lang="en-US" dirty="0"/>
            </a:br>
            <a:r>
              <a:rPr lang="en-US" dirty="0"/>
              <a:t/>
            </a:r>
            <a:br>
              <a:rPr lang="en-US" dirty="0"/>
            </a:br>
            <a:r>
              <a:rPr lang="en-US" dirty="0"/>
              <a:t>Gracias.</a:t>
            </a:r>
          </a:p>
        </p:txBody>
      </p:sp>
    </p:spTree>
    <p:extLst>
      <p:ext uri="{BB962C8B-B14F-4D97-AF65-F5344CB8AC3E}">
        <p14:creationId xmlns:p14="http://schemas.microsoft.com/office/powerpoint/2010/main" val="3707753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6D79-6151-94CA-7359-60F87B4DB63A}"/>
              </a:ext>
            </a:extLst>
          </p:cNvPr>
          <p:cNvSpPr>
            <a:spLocks noGrp="1"/>
          </p:cNvSpPr>
          <p:nvPr>
            <p:ph type="title"/>
          </p:nvPr>
        </p:nvSpPr>
        <p:spPr/>
        <p:txBody>
          <a:bodyPr>
            <a:normAutofit/>
          </a:bodyPr>
          <a:lstStyle/>
          <a:p>
            <a:r>
              <a:rPr lang="en-US" sz="1400" dirty="0" err="1"/>
              <a:t>Dia</a:t>
            </a:r>
            <a:r>
              <a:rPr lang="en-US" sz="1400" dirty="0"/>
              <a:t> 1,</a:t>
            </a:r>
            <a:br>
              <a:rPr lang="en-US" sz="1400" dirty="0"/>
            </a:br>
            <a:r>
              <a:rPr lang="en-US" sz="1400" dirty="0"/>
              <a:t/>
            </a:r>
            <a:br>
              <a:rPr lang="en-US" sz="1400" dirty="0"/>
            </a:br>
            <a:r>
              <a:rPr lang="en-US" sz="1400" dirty="0"/>
              <a:t>Salida </a:t>
            </a:r>
            <a:r>
              <a:rPr lang="en-US" sz="1400" dirty="0" err="1"/>
              <a:t>el</a:t>
            </a:r>
            <a:r>
              <a:rPr lang="en-US" sz="1400" dirty="0"/>
              <a:t> 13 de </a:t>
            </a:r>
            <a:r>
              <a:rPr lang="en-US" sz="1400" dirty="0" err="1"/>
              <a:t>Octubre</a:t>
            </a:r>
            <a:r>
              <a:rPr lang="en-US" sz="1400" dirty="0"/>
              <a:t> para </a:t>
            </a:r>
            <a:r>
              <a:rPr lang="en-US" sz="1400" dirty="0" err="1"/>
              <a:t>Estambul</a:t>
            </a:r>
            <a:r>
              <a:rPr lang="en-US" sz="1400" dirty="0"/>
              <a:t> y </a:t>
            </a:r>
            <a:r>
              <a:rPr lang="en-US" sz="1400" dirty="0" err="1"/>
              <a:t>llegada</a:t>
            </a:r>
            <a:r>
              <a:rPr lang="en-US" sz="1400" dirty="0"/>
              <a:t> 14 de </a:t>
            </a:r>
            <a:r>
              <a:rPr lang="en-US" sz="1400" dirty="0" err="1"/>
              <a:t>Octubre</a:t>
            </a:r>
            <a:r>
              <a:rPr lang="en-US" sz="1400" dirty="0"/>
              <a:t> 2022 para </a:t>
            </a:r>
            <a:r>
              <a:rPr lang="en-US" sz="1400" dirty="0" err="1"/>
              <a:t>empezar</a:t>
            </a:r>
            <a:r>
              <a:rPr lang="en-US" sz="1400" dirty="0"/>
              <a:t> </a:t>
            </a:r>
            <a:r>
              <a:rPr lang="en-US" sz="1400" dirty="0" err="1"/>
              <a:t>nuestro</a:t>
            </a:r>
            <a:r>
              <a:rPr lang="en-US" sz="1400" dirty="0"/>
              <a:t> tour.</a:t>
            </a:r>
          </a:p>
        </p:txBody>
      </p:sp>
      <p:pic>
        <p:nvPicPr>
          <p:cNvPr id="4" name="Content Placeholder 3">
            <a:extLst>
              <a:ext uri="{FF2B5EF4-FFF2-40B4-BE49-F238E27FC236}">
                <a16:creationId xmlns:a16="http://schemas.microsoft.com/office/drawing/2014/main" id="{EB13A7F6-6E38-AEE8-BB6C-01EC2F28CB4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6634" y="2355499"/>
            <a:ext cx="7442552" cy="3465438"/>
          </a:xfrm>
          <a:prstGeom prst="rect">
            <a:avLst/>
          </a:prstGeom>
          <a:noFill/>
          <a:ln>
            <a:noFill/>
          </a:ln>
        </p:spPr>
      </p:pic>
    </p:spTree>
    <p:extLst>
      <p:ext uri="{BB962C8B-B14F-4D97-AF65-F5344CB8AC3E}">
        <p14:creationId xmlns:p14="http://schemas.microsoft.com/office/powerpoint/2010/main" val="1303890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FB88-C56F-CB77-71BF-FD14D150B8FF}"/>
              </a:ext>
            </a:extLst>
          </p:cNvPr>
          <p:cNvSpPr>
            <a:spLocks noGrp="1"/>
          </p:cNvSpPr>
          <p:nvPr>
            <p:ph type="title"/>
          </p:nvPr>
        </p:nvSpPr>
        <p:spPr/>
        <p:txBody>
          <a:bodyPr>
            <a:normAutofit fontScale="90000"/>
          </a:bodyPr>
          <a:lstStyle/>
          <a:p>
            <a:r>
              <a:rPr lang="en-US" sz="1600" dirty="0" err="1"/>
              <a:t>Dia</a:t>
            </a:r>
            <a:r>
              <a:rPr lang="en-US" sz="1600" dirty="0"/>
              <a:t> 2, </a:t>
            </a:r>
            <a:br>
              <a:rPr lang="en-US" sz="1600" dirty="0"/>
            </a:br>
            <a:r>
              <a:rPr lang="en-US" sz="1600" dirty="0" err="1"/>
              <a:t>Desayuno</a:t>
            </a:r>
            <a:r>
              <a:rPr lang="en-US" sz="1600" dirty="0"/>
              <a:t> </a:t>
            </a:r>
            <a:r>
              <a:rPr lang="en-US" sz="1600" dirty="0" err="1"/>
              <a:t>en</a:t>
            </a:r>
            <a:r>
              <a:rPr lang="en-US" sz="1600" dirty="0"/>
              <a:t> </a:t>
            </a:r>
            <a:r>
              <a:rPr lang="en-US" sz="1600" dirty="0" err="1"/>
              <a:t>el</a:t>
            </a:r>
            <a:r>
              <a:rPr lang="en-US" sz="1600" dirty="0"/>
              <a:t> hotel. </a:t>
            </a:r>
            <a:r>
              <a:rPr lang="en-US" sz="1600" dirty="0" err="1"/>
              <a:t>Visita</a:t>
            </a:r>
            <a:r>
              <a:rPr lang="en-US" sz="1600" dirty="0"/>
              <a:t> </a:t>
            </a:r>
            <a:r>
              <a:rPr lang="en-US" sz="1600" dirty="0" err="1"/>
              <a:t>Clásica</a:t>
            </a:r>
            <a:r>
              <a:rPr lang="en-US" sz="1600" dirty="0"/>
              <a:t> de día </a:t>
            </a:r>
            <a:r>
              <a:rPr lang="en-US" sz="1600" dirty="0" err="1"/>
              <a:t>completo</a:t>
            </a:r>
            <a:r>
              <a:rPr lang="en-US" sz="1600" dirty="0"/>
              <a:t> a </a:t>
            </a:r>
            <a:r>
              <a:rPr lang="en-US" sz="1600" dirty="0" err="1"/>
              <a:t>Estambul</a:t>
            </a:r>
            <a:r>
              <a:rPr lang="en-US" sz="1600" dirty="0"/>
              <a:t> con almuerzo: se </a:t>
            </a:r>
            <a:r>
              <a:rPr lang="en-US" sz="1600" dirty="0" err="1"/>
              <a:t>visitará</a:t>
            </a:r>
            <a:r>
              <a:rPr lang="en-US" sz="1600" dirty="0"/>
              <a:t> </a:t>
            </a:r>
            <a:r>
              <a:rPr lang="en-US" sz="1600" dirty="0" err="1"/>
              <a:t>el</a:t>
            </a:r>
            <a:r>
              <a:rPr lang="en-US" sz="1600" dirty="0"/>
              <a:t> </a:t>
            </a:r>
            <a:r>
              <a:rPr lang="en-US" sz="1600" dirty="0" err="1"/>
              <a:t>Hipódromo</a:t>
            </a:r>
            <a:r>
              <a:rPr lang="en-US" sz="1600" dirty="0"/>
              <a:t> </a:t>
            </a:r>
            <a:r>
              <a:rPr lang="en-US" sz="1600" dirty="0" err="1"/>
              <a:t>romano</a:t>
            </a:r>
            <a:r>
              <a:rPr lang="en-US" sz="1600" dirty="0"/>
              <a:t>; Espacio </a:t>
            </a:r>
            <a:r>
              <a:rPr lang="en-US" sz="1600" dirty="0" err="1"/>
              <a:t>donde</a:t>
            </a:r>
            <a:r>
              <a:rPr lang="en-US" sz="1600" dirty="0"/>
              <a:t> </a:t>
            </a:r>
            <a:r>
              <a:rPr lang="en-US" sz="1600" dirty="0" err="1"/>
              <a:t>tenían</a:t>
            </a:r>
            <a:r>
              <a:rPr lang="en-US" sz="1600" dirty="0"/>
              <a:t> </a:t>
            </a:r>
            <a:r>
              <a:rPr lang="en-US" sz="1600" dirty="0" err="1"/>
              <a:t>lugar</a:t>
            </a:r>
            <a:r>
              <a:rPr lang="en-US" sz="1600" dirty="0"/>
              <a:t> las </a:t>
            </a:r>
            <a:r>
              <a:rPr lang="en-US" sz="1600" dirty="0" err="1"/>
              <a:t>carreras</a:t>
            </a:r>
            <a:r>
              <a:rPr lang="en-US" sz="1600" dirty="0"/>
              <a:t> de </a:t>
            </a:r>
            <a:r>
              <a:rPr lang="en-US" sz="1600" dirty="0" err="1"/>
              <a:t>cuadrigas</a:t>
            </a:r>
            <a:r>
              <a:rPr lang="en-US" sz="1600" dirty="0"/>
              <a:t> y las </a:t>
            </a:r>
            <a:r>
              <a:rPr lang="en-US" sz="1600" dirty="0" err="1"/>
              <a:t>luchas</a:t>
            </a:r>
            <a:r>
              <a:rPr lang="en-US" sz="1600" dirty="0"/>
              <a:t> </a:t>
            </a:r>
            <a:r>
              <a:rPr lang="en-US" sz="1600" dirty="0" err="1"/>
              <a:t>políticas</a:t>
            </a:r>
            <a:r>
              <a:rPr lang="en-US" sz="1600" dirty="0"/>
              <a:t>.</a:t>
            </a:r>
            <a:br>
              <a:rPr lang="en-US" sz="1600" dirty="0"/>
            </a:br>
            <a:r>
              <a:rPr lang="en-US" sz="1600" dirty="0"/>
              <a:t> Se </a:t>
            </a:r>
            <a:r>
              <a:rPr lang="en-US" sz="1600" dirty="0" err="1"/>
              <a:t>puede</a:t>
            </a:r>
            <a:r>
              <a:rPr lang="en-US" sz="1600" dirty="0"/>
              <a:t> </a:t>
            </a:r>
            <a:r>
              <a:rPr lang="en-US" sz="1600" dirty="0" err="1"/>
              <a:t>ver</a:t>
            </a:r>
            <a:r>
              <a:rPr lang="en-US" sz="1600" dirty="0"/>
              <a:t> </a:t>
            </a:r>
            <a:r>
              <a:rPr lang="en-US" sz="1600" dirty="0" err="1"/>
              <a:t>el</a:t>
            </a:r>
            <a:r>
              <a:rPr lang="en-US" sz="1600" dirty="0"/>
              <a:t> </a:t>
            </a:r>
            <a:r>
              <a:rPr lang="en-US" sz="1600" b="1" dirty="0" err="1">
                <a:solidFill>
                  <a:schemeClr val="accent2">
                    <a:lumMod val="75000"/>
                  </a:schemeClr>
                </a:solidFill>
              </a:rPr>
              <a:t>Obelisco</a:t>
            </a:r>
            <a:r>
              <a:rPr lang="en-US" sz="1600" b="1" dirty="0">
                <a:solidFill>
                  <a:schemeClr val="accent2">
                    <a:lumMod val="75000"/>
                  </a:schemeClr>
                </a:solidFill>
              </a:rPr>
              <a:t> </a:t>
            </a:r>
            <a:r>
              <a:rPr lang="en-US" sz="1600" b="1" dirty="0" err="1">
                <a:solidFill>
                  <a:schemeClr val="accent2">
                    <a:lumMod val="75000"/>
                  </a:schemeClr>
                </a:solidFill>
              </a:rPr>
              <a:t>Egipcio</a:t>
            </a:r>
            <a:r>
              <a:rPr lang="en-US" sz="1600" dirty="0">
                <a:solidFill>
                  <a:schemeClr val="accent2">
                    <a:lumMod val="75000"/>
                  </a:schemeClr>
                </a:solidFill>
              </a:rPr>
              <a:t>, la </a:t>
            </a:r>
            <a:r>
              <a:rPr lang="en-US" sz="1600" dirty="0" err="1">
                <a:solidFill>
                  <a:schemeClr val="accent2">
                    <a:lumMod val="75000"/>
                  </a:schemeClr>
                </a:solidFill>
              </a:rPr>
              <a:t>Columna</a:t>
            </a:r>
            <a:r>
              <a:rPr lang="en-US" sz="1600" dirty="0">
                <a:solidFill>
                  <a:schemeClr val="accent2">
                    <a:lumMod val="75000"/>
                  </a:schemeClr>
                </a:solidFill>
              </a:rPr>
              <a:t> Serpentina y la Fuente Alemana</a:t>
            </a:r>
            <a:r>
              <a:rPr lang="en-US" sz="1600" dirty="0"/>
              <a:t>. </a:t>
            </a:r>
            <a:r>
              <a:rPr lang="en-US" sz="1600" b="1" dirty="0">
                <a:solidFill>
                  <a:schemeClr val="accent2">
                    <a:lumMod val="75000"/>
                  </a:schemeClr>
                </a:solidFill>
              </a:rPr>
              <a:t>La </a:t>
            </a:r>
            <a:r>
              <a:rPr lang="en-US" sz="1600" b="1" dirty="0" err="1">
                <a:solidFill>
                  <a:schemeClr val="accent2">
                    <a:lumMod val="75000"/>
                  </a:schemeClr>
                </a:solidFill>
              </a:rPr>
              <a:t>Mezquita</a:t>
            </a:r>
            <a:r>
              <a:rPr lang="en-US" sz="1600" b="1" dirty="0">
                <a:solidFill>
                  <a:schemeClr val="accent2">
                    <a:lumMod val="75000"/>
                  </a:schemeClr>
                </a:solidFill>
              </a:rPr>
              <a:t> Azul</a:t>
            </a:r>
            <a:r>
              <a:rPr lang="en-US" sz="1600" dirty="0"/>
              <a:t>; </a:t>
            </a:r>
            <a:r>
              <a:rPr lang="en-US" sz="1600" dirty="0" err="1"/>
              <a:t>una</a:t>
            </a:r>
            <a:r>
              <a:rPr lang="en-US" sz="1600" dirty="0"/>
              <a:t> de las </a:t>
            </a:r>
            <a:r>
              <a:rPr lang="en-US" sz="1600" dirty="0" err="1"/>
              <a:t>mezquitas</a:t>
            </a:r>
            <a:r>
              <a:rPr lang="en-US" sz="1600" dirty="0"/>
              <a:t> </a:t>
            </a:r>
            <a:r>
              <a:rPr lang="en-US" sz="1600" dirty="0" err="1"/>
              <a:t>más</a:t>
            </a:r>
            <a:r>
              <a:rPr lang="en-US" sz="1600" dirty="0"/>
              <a:t> </a:t>
            </a:r>
            <a:r>
              <a:rPr lang="en-US" sz="1600" dirty="0" err="1"/>
              <a:t>hermosas</a:t>
            </a:r>
            <a:r>
              <a:rPr lang="en-US" sz="1600" dirty="0"/>
              <a:t> de </a:t>
            </a:r>
            <a:r>
              <a:rPr lang="en-US" sz="1600" dirty="0" err="1"/>
              <a:t>Estambul</a:t>
            </a:r>
            <a:r>
              <a:rPr lang="en-US" sz="1600" dirty="0"/>
              <a:t>, </a:t>
            </a:r>
            <a:r>
              <a:rPr lang="en-US" sz="1600" dirty="0" err="1"/>
              <a:t>única</a:t>
            </a:r>
            <a:r>
              <a:rPr lang="en-US" sz="1600" dirty="0"/>
              <a:t> con sus seis </a:t>
            </a:r>
            <a:r>
              <a:rPr lang="en-US" sz="1600" dirty="0" err="1"/>
              <a:t>minaretes</a:t>
            </a:r>
            <a:r>
              <a:rPr lang="en-US" sz="1600" dirty="0"/>
              <a:t>. </a:t>
            </a:r>
            <a:r>
              <a:rPr lang="en-US" sz="1600" b="1" dirty="0">
                <a:solidFill>
                  <a:schemeClr val="accent2">
                    <a:lumMod val="75000"/>
                  </a:schemeClr>
                </a:solidFill>
              </a:rPr>
              <a:t>La Gran </a:t>
            </a:r>
            <a:r>
              <a:rPr lang="en-US" sz="1600" b="1" dirty="0" err="1">
                <a:solidFill>
                  <a:schemeClr val="accent2">
                    <a:lumMod val="75000"/>
                  </a:schemeClr>
                </a:solidFill>
              </a:rPr>
              <a:t>Mezquita</a:t>
            </a:r>
            <a:r>
              <a:rPr lang="en-US" sz="1600" b="1" dirty="0">
                <a:solidFill>
                  <a:schemeClr val="accent2">
                    <a:lumMod val="75000"/>
                  </a:schemeClr>
                </a:solidFill>
              </a:rPr>
              <a:t> de Santa Sofía</a:t>
            </a:r>
            <a:r>
              <a:rPr lang="en-US" sz="1600" dirty="0"/>
              <a:t>, la </a:t>
            </a:r>
            <a:r>
              <a:rPr lang="en-US" sz="1600" dirty="0" err="1"/>
              <a:t>primera</a:t>
            </a:r>
            <a:r>
              <a:rPr lang="en-US" sz="1600" dirty="0"/>
              <a:t> gran </a:t>
            </a:r>
            <a:r>
              <a:rPr lang="en-US" sz="1600" dirty="0" err="1"/>
              <a:t>iglesia</a:t>
            </a:r>
            <a:r>
              <a:rPr lang="en-US" sz="1600" dirty="0"/>
              <a:t> de la </a:t>
            </a:r>
            <a:r>
              <a:rPr lang="en-US" sz="1600" dirty="0" err="1"/>
              <a:t>Cristianidad</a:t>
            </a:r>
            <a:r>
              <a:rPr lang="en-US" sz="1600" dirty="0"/>
              <a:t>, que </a:t>
            </a:r>
            <a:r>
              <a:rPr lang="en-US" sz="1600" dirty="0" err="1"/>
              <a:t>fue</a:t>
            </a:r>
            <a:r>
              <a:rPr lang="en-US" sz="1600" dirty="0"/>
              <a:t> un punto de </a:t>
            </a:r>
            <a:r>
              <a:rPr lang="en-US" sz="1600" dirty="0" err="1"/>
              <a:t>encuentro</a:t>
            </a:r>
            <a:r>
              <a:rPr lang="en-US" sz="1600" dirty="0"/>
              <a:t> para </a:t>
            </a:r>
            <a:r>
              <a:rPr lang="en-US" sz="1600" dirty="0" err="1"/>
              <a:t>los</a:t>
            </a:r>
            <a:r>
              <a:rPr lang="en-US" sz="1600" dirty="0"/>
              <a:t> </a:t>
            </a:r>
            <a:r>
              <a:rPr lang="en-US" sz="1600" dirty="0" err="1"/>
              <a:t>Ortodoxos</a:t>
            </a:r>
            <a:r>
              <a:rPr lang="en-US" sz="1600" dirty="0"/>
              <a:t> </a:t>
            </a:r>
            <a:r>
              <a:rPr lang="en-US" sz="1600" dirty="0" err="1"/>
              <a:t>durante</a:t>
            </a:r>
            <a:r>
              <a:rPr lang="en-US" sz="1600" dirty="0"/>
              <a:t> 1000 </a:t>
            </a:r>
            <a:r>
              <a:rPr lang="en-US" sz="1600" dirty="0" err="1"/>
              <a:t>años</a:t>
            </a:r>
            <a:r>
              <a:rPr lang="en-US" sz="1600" dirty="0"/>
              <a:t>. </a:t>
            </a:r>
            <a:r>
              <a:rPr lang="en-US" sz="1600" dirty="0" err="1"/>
              <a:t>Fue</a:t>
            </a:r>
            <a:r>
              <a:rPr lang="en-US" sz="1600" dirty="0"/>
              <a:t> </a:t>
            </a:r>
            <a:r>
              <a:rPr lang="en-US" sz="1600" dirty="0" err="1"/>
              <a:t>el</a:t>
            </a:r>
            <a:r>
              <a:rPr lang="en-US" sz="1600" dirty="0"/>
              <a:t> primer </a:t>
            </a:r>
            <a:r>
              <a:rPr lang="en-US" sz="1600" dirty="0" err="1"/>
              <a:t>edificio</a:t>
            </a:r>
            <a:r>
              <a:rPr lang="en-US" sz="1600" dirty="0"/>
              <a:t> </a:t>
            </a:r>
            <a:r>
              <a:rPr lang="en-US" sz="1600" dirty="0" err="1"/>
              <a:t>en</a:t>
            </a:r>
            <a:r>
              <a:rPr lang="en-US" sz="1600" dirty="0"/>
              <a:t> </a:t>
            </a:r>
            <a:r>
              <a:rPr lang="en-US" sz="1600" dirty="0" err="1"/>
              <a:t>todo</a:t>
            </a:r>
            <a:r>
              <a:rPr lang="en-US" sz="1600" dirty="0"/>
              <a:t> </a:t>
            </a:r>
            <a:r>
              <a:rPr lang="en-US" sz="1600" dirty="0" err="1"/>
              <a:t>el</a:t>
            </a:r>
            <a:r>
              <a:rPr lang="en-US" sz="1600" dirty="0"/>
              <a:t> </a:t>
            </a:r>
            <a:r>
              <a:rPr lang="en-US" sz="1600" dirty="0" err="1"/>
              <a:t>mundo</a:t>
            </a:r>
            <a:r>
              <a:rPr lang="en-US" sz="1600" dirty="0"/>
              <a:t> que se </a:t>
            </a:r>
            <a:r>
              <a:rPr lang="en-US" sz="1600" dirty="0" err="1"/>
              <a:t>construyó</a:t>
            </a:r>
            <a:r>
              <a:rPr lang="en-US" sz="1600" dirty="0"/>
              <a:t> con </a:t>
            </a:r>
            <a:r>
              <a:rPr lang="en-US" sz="1600" dirty="0" err="1"/>
              <a:t>una</a:t>
            </a:r>
            <a:r>
              <a:rPr lang="en-US" sz="1600" dirty="0"/>
              <a:t> </a:t>
            </a:r>
            <a:r>
              <a:rPr lang="en-US" sz="1600" dirty="0" err="1"/>
              <a:t>cúpula</a:t>
            </a:r>
            <a:r>
              <a:rPr lang="en-US" sz="1600" dirty="0"/>
              <a:t> </a:t>
            </a:r>
            <a:r>
              <a:rPr lang="en-US" sz="1600" dirty="0" err="1"/>
              <a:t>en</a:t>
            </a:r>
            <a:r>
              <a:rPr lang="en-US" sz="1600" dirty="0"/>
              <a:t> </a:t>
            </a:r>
            <a:r>
              <a:rPr lang="en-US" sz="1600" dirty="0" err="1"/>
              <a:t>el</a:t>
            </a:r>
            <a:r>
              <a:rPr lang="en-US" sz="1600" dirty="0"/>
              <a:t> </a:t>
            </a:r>
            <a:r>
              <a:rPr lang="en-US" sz="1600" dirty="0" err="1"/>
              <a:t>siglo</a:t>
            </a:r>
            <a:r>
              <a:rPr lang="en-US" sz="1600" dirty="0"/>
              <a:t> VI y se </a:t>
            </a:r>
            <a:r>
              <a:rPr lang="en-US" sz="1600" dirty="0" err="1"/>
              <a:t>convirtió</a:t>
            </a:r>
            <a:r>
              <a:rPr lang="en-US" sz="1600" dirty="0"/>
              <a:t> </a:t>
            </a:r>
            <a:r>
              <a:rPr lang="en-US" sz="1600" dirty="0" err="1"/>
              <a:t>en</a:t>
            </a:r>
            <a:r>
              <a:rPr lang="en-US" sz="1600" dirty="0"/>
              <a:t> </a:t>
            </a:r>
            <a:r>
              <a:rPr lang="en-US" sz="1600" dirty="0" err="1"/>
              <a:t>mezquita</a:t>
            </a:r>
            <a:r>
              <a:rPr lang="en-US" sz="1600" dirty="0"/>
              <a:t> con la </a:t>
            </a:r>
            <a:r>
              <a:rPr lang="en-US" sz="1600" dirty="0" err="1"/>
              <a:t>conquista</a:t>
            </a:r>
            <a:r>
              <a:rPr lang="en-US" sz="1600" dirty="0"/>
              <a:t> de </a:t>
            </a:r>
            <a:r>
              <a:rPr lang="en-US" sz="1600" dirty="0" err="1"/>
              <a:t>Constantinopolis</a:t>
            </a:r>
            <a:r>
              <a:rPr lang="en-US" sz="1600" dirty="0"/>
              <a:t> </a:t>
            </a:r>
            <a:r>
              <a:rPr lang="en-US" sz="1600" dirty="0" err="1"/>
              <a:t>por</a:t>
            </a:r>
            <a:r>
              <a:rPr lang="en-US" sz="1600" dirty="0"/>
              <a:t> </a:t>
            </a:r>
            <a:r>
              <a:rPr lang="en-US" sz="1600" dirty="0" err="1"/>
              <a:t>los</a:t>
            </a:r>
            <a:r>
              <a:rPr lang="en-US" sz="1600" dirty="0"/>
              <a:t> </a:t>
            </a:r>
            <a:r>
              <a:rPr lang="en-US" sz="1600" dirty="0" err="1"/>
              <a:t>musulmanes</a:t>
            </a:r>
            <a:r>
              <a:rPr lang="en-US" sz="1600" dirty="0"/>
              <a:t>. </a:t>
            </a:r>
            <a:r>
              <a:rPr lang="en-US" sz="1600" b="1" dirty="0">
                <a:solidFill>
                  <a:schemeClr val="accent2">
                    <a:lumMod val="75000"/>
                  </a:schemeClr>
                </a:solidFill>
              </a:rPr>
              <a:t>El Palacio de </a:t>
            </a:r>
            <a:r>
              <a:rPr lang="en-US" sz="1600" b="1" dirty="0" err="1">
                <a:solidFill>
                  <a:schemeClr val="accent2">
                    <a:lumMod val="75000"/>
                  </a:schemeClr>
                </a:solidFill>
              </a:rPr>
              <a:t>Topkapi</a:t>
            </a:r>
            <a:r>
              <a:rPr lang="en-US" sz="1600" dirty="0"/>
              <a:t>; Residencia de </a:t>
            </a:r>
            <a:r>
              <a:rPr lang="en-US" sz="1600" dirty="0" err="1"/>
              <a:t>los</a:t>
            </a:r>
            <a:r>
              <a:rPr lang="en-US" sz="1600" dirty="0"/>
              <a:t> sultanes del </a:t>
            </a:r>
            <a:r>
              <a:rPr lang="en-US" sz="1600" dirty="0" err="1"/>
              <a:t>Imperio</a:t>
            </a:r>
            <a:r>
              <a:rPr lang="en-US" sz="1600" dirty="0"/>
              <a:t> </a:t>
            </a:r>
            <a:r>
              <a:rPr lang="en-US" sz="1600" dirty="0" err="1"/>
              <a:t>Otomano</a:t>
            </a:r>
            <a:r>
              <a:rPr lang="en-US" sz="1600" dirty="0"/>
              <a:t>, hoy día uno de </a:t>
            </a:r>
            <a:r>
              <a:rPr lang="en-US" sz="1600" dirty="0" err="1"/>
              <a:t>los</a:t>
            </a:r>
            <a:r>
              <a:rPr lang="en-US" sz="1600" dirty="0"/>
              <a:t> </a:t>
            </a:r>
            <a:r>
              <a:rPr lang="en-US" sz="1600" dirty="0" err="1"/>
              <a:t>museos</a:t>
            </a:r>
            <a:r>
              <a:rPr lang="en-US" sz="1600" dirty="0"/>
              <a:t> </a:t>
            </a:r>
            <a:r>
              <a:rPr lang="en-US" sz="1600" dirty="0" err="1"/>
              <a:t>más</a:t>
            </a:r>
            <a:r>
              <a:rPr lang="en-US" sz="1600" dirty="0"/>
              <a:t> </a:t>
            </a:r>
            <a:r>
              <a:rPr lang="en-US" sz="1600" dirty="0" err="1"/>
              <a:t>ricos</a:t>
            </a:r>
            <a:r>
              <a:rPr lang="en-US" sz="1600" dirty="0"/>
              <a:t> del </a:t>
            </a:r>
            <a:r>
              <a:rPr lang="en-US" sz="1600" dirty="0" err="1"/>
              <a:t>mundo</a:t>
            </a:r>
            <a:r>
              <a:rPr lang="en-US" sz="1600" dirty="0"/>
              <a:t>, con </a:t>
            </a:r>
            <a:r>
              <a:rPr lang="en-US" sz="1600" dirty="0" err="1"/>
              <a:t>excelentes</a:t>
            </a:r>
            <a:r>
              <a:rPr lang="en-US" sz="1600" dirty="0"/>
              <a:t> </a:t>
            </a:r>
            <a:r>
              <a:rPr lang="en-US" sz="1600" dirty="0" err="1"/>
              <a:t>colecciones</a:t>
            </a:r>
            <a:r>
              <a:rPr lang="en-US" sz="1600" dirty="0"/>
              <a:t> de </a:t>
            </a:r>
            <a:r>
              <a:rPr lang="en-US" sz="1600" dirty="0" err="1"/>
              <a:t>joyas</a:t>
            </a:r>
            <a:r>
              <a:rPr lang="en-US" sz="1600" dirty="0"/>
              <a:t>, </a:t>
            </a:r>
            <a:r>
              <a:rPr lang="en-US" sz="1600" dirty="0" err="1"/>
              <a:t>porcelanas</a:t>
            </a:r>
            <a:r>
              <a:rPr lang="en-US" sz="1600" dirty="0"/>
              <a:t>, </a:t>
            </a:r>
            <a:r>
              <a:rPr lang="en-US" sz="1600" dirty="0" err="1"/>
              <a:t>trajes</a:t>
            </a:r>
            <a:r>
              <a:rPr lang="en-US" sz="1600" dirty="0"/>
              <a:t> y </a:t>
            </a:r>
            <a:r>
              <a:rPr lang="en-US" sz="1600" dirty="0" err="1"/>
              <a:t>reliquias</a:t>
            </a:r>
            <a:r>
              <a:rPr lang="en-US" sz="1600" dirty="0"/>
              <a:t>. </a:t>
            </a:r>
            <a:r>
              <a:rPr lang="en-US" sz="1600" b="1" dirty="0">
                <a:solidFill>
                  <a:schemeClr val="accent2">
                    <a:lumMod val="75000"/>
                  </a:schemeClr>
                </a:solidFill>
              </a:rPr>
              <a:t>El Gran Bazar; </a:t>
            </a:r>
            <a:r>
              <a:rPr lang="en-US" sz="1600" b="1" dirty="0"/>
              <a:t>Bazar </a:t>
            </a:r>
            <a:r>
              <a:rPr lang="en-US" sz="1600" dirty="0" err="1"/>
              <a:t>cubierto</a:t>
            </a:r>
            <a:r>
              <a:rPr lang="en-US" sz="1600" dirty="0"/>
              <a:t> y un </a:t>
            </a:r>
            <a:r>
              <a:rPr lang="en-US" sz="1600" dirty="0" err="1"/>
              <a:t>paraíso</a:t>
            </a:r>
            <a:r>
              <a:rPr lang="en-US" sz="1600" dirty="0"/>
              <a:t> de </a:t>
            </a:r>
            <a:r>
              <a:rPr lang="en-US" sz="1600" dirty="0" err="1"/>
              <a:t>compras</a:t>
            </a:r>
            <a:r>
              <a:rPr lang="en-US" sz="1600" dirty="0"/>
              <a:t> </a:t>
            </a:r>
            <a:r>
              <a:rPr lang="en-US" sz="1600" dirty="0" err="1"/>
              <a:t>donde</a:t>
            </a:r>
            <a:r>
              <a:rPr lang="en-US" sz="1600" dirty="0"/>
              <a:t> se </a:t>
            </a:r>
            <a:r>
              <a:rPr lang="en-US" sz="1600" dirty="0" err="1"/>
              <a:t>pueden</a:t>
            </a:r>
            <a:r>
              <a:rPr lang="en-US" sz="1600" dirty="0"/>
              <a:t> </a:t>
            </a:r>
            <a:r>
              <a:rPr lang="en-US" sz="1600" dirty="0" err="1"/>
              <a:t>encontrar</a:t>
            </a:r>
            <a:r>
              <a:rPr lang="en-US" sz="1600" dirty="0"/>
              <a:t> </a:t>
            </a:r>
            <a:r>
              <a:rPr lang="en-US" sz="1600" dirty="0" err="1"/>
              <a:t>más</a:t>
            </a:r>
            <a:r>
              <a:rPr lang="en-US" sz="1600" dirty="0"/>
              <a:t> de cuatro mil tiendas. </a:t>
            </a:r>
            <a:r>
              <a:rPr lang="en-US" sz="1600" dirty="0" err="1"/>
              <a:t>Alojamiento</a:t>
            </a:r>
            <a:r>
              <a:rPr lang="en-US" sz="1600" dirty="0"/>
              <a:t>.</a:t>
            </a:r>
            <a:r>
              <a:rPr lang="en-US" dirty="0"/>
              <a:t/>
            </a:r>
            <a:br>
              <a:rPr lang="en-US" dirty="0"/>
            </a:br>
            <a:endParaRPr lang="en-US" sz="1600" dirty="0"/>
          </a:p>
        </p:txBody>
      </p:sp>
      <p:pic>
        <p:nvPicPr>
          <p:cNvPr id="4" name="Content Placeholder 3">
            <a:extLst>
              <a:ext uri="{FF2B5EF4-FFF2-40B4-BE49-F238E27FC236}">
                <a16:creationId xmlns:a16="http://schemas.microsoft.com/office/drawing/2014/main" id="{E387CE78-FB74-4110-0A4F-299EEA0D64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3180" y="3654853"/>
            <a:ext cx="6057843" cy="2494406"/>
          </a:xfrm>
          <a:prstGeom prst="rect">
            <a:avLst/>
          </a:prstGeom>
          <a:noFill/>
          <a:ln>
            <a:noFill/>
          </a:ln>
        </p:spPr>
      </p:pic>
    </p:spTree>
    <p:extLst>
      <p:ext uri="{BB962C8B-B14F-4D97-AF65-F5344CB8AC3E}">
        <p14:creationId xmlns:p14="http://schemas.microsoft.com/office/powerpoint/2010/main" val="398638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D0A7-E377-1356-90CA-F1AE064BB016}"/>
              </a:ext>
            </a:extLst>
          </p:cNvPr>
          <p:cNvSpPr>
            <a:spLocks noGrp="1"/>
          </p:cNvSpPr>
          <p:nvPr>
            <p:ph type="title"/>
          </p:nvPr>
        </p:nvSpPr>
        <p:spPr/>
        <p:txBody>
          <a:bodyPr>
            <a:normAutofit fontScale="90000"/>
          </a:bodyPr>
          <a:lstStyle/>
          <a:p>
            <a:r>
              <a:rPr lang="en-US" sz="1600" b="1" dirty="0"/>
              <a:t>Día 3: ESTAMBUL / KAYSERI / CAPADOCIA (D/C)</a:t>
            </a:r>
            <a:r>
              <a:rPr lang="en-US" sz="1600" dirty="0"/>
              <a:t/>
            </a:r>
            <a:br>
              <a:rPr lang="en-US" sz="1600" dirty="0"/>
            </a:br>
            <a:r>
              <a:rPr lang="en-US" sz="1600" dirty="0" err="1"/>
              <a:t>Desayuno</a:t>
            </a:r>
            <a:r>
              <a:rPr lang="en-US" sz="1600" dirty="0"/>
              <a:t> </a:t>
            </a:r>
            <a:r>
              <a:rPr lang="en-US" sz="1600" dirty="0" err="1"/>
              <a:t>en</a:t>
            </a:r>
            <a:r>
              <a:rPr lang="en-US" sz="1600" dirty="0"/>
              <a:t> </a:t>
            </a:r>
            <a:r>
              <a:rPr lang="en-US" sz="1600" dirty="0" err="1"/>
              <a:t>el</a:t>
            </a:r>
            <a:r>
              <a:rPr lang="en-US" sz="1600" dirty="0"/>
              <a:t> hotel. Por la </a:t>
            </a:r>
            <a:r>
              <a:rPr lang="en-US" sz="1600" dirty="0" err="1"/>
              <a:t>mañana</a:t>
            </a:r>
            <a:r>
              <a:rPr lang="en-US" sz="1600" dirty="0"/>
              <a:t> paseo </a:t>
            </a:r>
            <a:r>
              <a:rPr lang="en-US" sz="1600" dirty="0" err="1"/>
              <a:t>por</a:t>
            </a:r>
            <a:r>
              <a:rPr lang="en-US" sz="1600" dirty="0"/>
              <a:t> </a:t>
            </a:r>
            <a:r>
              <a:rPr lang="en-US" sz="1600" dirty="0">
                <a:solidFill>
                  <a:schemeClr val="accent2">
                    <a:lumMod val="75000"/>
                  </a:schemeClr>
                </a:solidFill>
              </a:rPr>
              <a:t>El </a:t>
            </a:r>
            <a:r>
              <a:rPr lang="en-US" sz="1600" dirty="0" err="1">
                <a:solidFill>
                  <a:schemeClr val="accent2">
                    <a:lumMod val="75000"/>
                  </a:schemeClr>
                </a:solidFill>
              </a:rPr>
              <a:t>Bósforo</a:t>
            </a:r>
            <a:r>
              <a:rPr lang="en-US" sz="1600" dirty="0">
                <a:solidFill>
                  <a:schemeClr val="accent2">
                    <a:lumMod val="75000"/>
                  </a:schemeClr>
                </a:solidFill>
              </a:rPr>
              <a:t> </a:t>
            </a:r>
            <a:r>
              <a:rPr lang="en-US" sz="1600" dirty="0"/>
              <a:t>sin almuerzo: Salida del hotel </a:t>
            </a:r>
            <a:r>
              <a:rPr lang="en-US" sz="1600" dirty="0" err="1"/>
              <a:t>hacia</a:t>
            </a:r>
            <a:r>
              <a:rPr lang="en-US" sz="1600" dirty="0"/>
              <a:t> </a:t>
            </a:r>
            <a:r>
              <a:rPr lang="en-US" sz="1600" dirty="0" err="1"/>
              <a:t>el</a:t>
            </a:r>
            <a:r>
              <a:rPr lang="en-US" sz="1600" dirty="0"/>
              <a:t> </a:t>
            </a:r>
            <a:r>
              <a:rPr lang="en-US" sz="1600" dirty="0">
                <a:solidFill>
                  <a:schemeClr val="accent2">
                    <a:lumMod val="75000"/>
                  </a:schemeClr>
                </a:solidFill>
              </a:rPr>
              <a:t>Bazar de las </a:t>
            </a:r>
            <a:r>
              <a:rPr lang="en-US" sz="1600" dirty="0" err="1">
                <a:solidFill>
                  <a:schemeClr val="accent2">
                    <a:lumMod val="75000"/>
                  </a:schemeClr>
                </a:solidFill>
              </a:rPr>
              <a:t>Especias</a:t>
            </a:r>
            <a:r>
              <a:rPr lang="en-US" sz="1600" dirty="0"/>
              <a:t>, </a:t>
            </a:r>
            <a:r>
              <a:rPr lang="en-US" sz="1600" dirty="0" err="1"/>
              <a:t>después</a:t>
            </a:r>
            <a:r>
              <a:rPr lang="en-US" sz="1600" dirty="0"/>
              <a:t> de la </a:t>
            </a:r>
            <a:r>
              <a:rPr lang="en-US" sz="1600" dirty="0" err="1"/>
              <a:t>visita</a:t>
            </a:r>
            <a:r>
              <a:rPr lang="en-US" sz="1600" dirty="0"/>
              <a:t> del </a:t>
            </a:r>
            <a:r>
              <a:rPr lang="en-US" sz="1600" dirty="0" err="1"/>
              <a:t>mismo</a:t>
            </a:r>
            <a:r>
              <a:rPr lang="en-US" sz="1600" dirty="0"/>
              <a:t>, </a:t>
            </a:r>
            <a:r>
              <a:rPr lang="en-US" sz="1600" dirty="0" err="1"/>
              <a:t>traslado</a:t>
            </a:r>
            <a:r>
              <a:rPr lang="en-US" sz="1600" dirty="0"/>
              <a:t> al embarcadero para </a:t>
            </a:r>
            <a:r>
              <a:rPr lang="en-US" sz="1600" dirty="0" err="1"/>
              <a:t>comenzar</a:t>
            </a:r>
            <a:r>
              <a:rPr lang="en-US" sz="1600" dirty="0"/>
              <a:t> un </a:t>
            </a:r>
            <a:r>
              <a:rPr lang="en-US" sz="1600" dirty="0" err="1"/>
              <a:t>crucero</a:t>
            </a:r>
            <a:r>
              <a:rPr lang="en-US" sz="1600" dirty="0"/>
              <a:t> </a:t>
            </a:r>
            <a:r>
              <a:rPr lang="en-US" sz="1600" dirty="0" err="1"/>
              <a:t>por</a:t>
            </a:r>
            <a:r>
              <a:rPr lang="en-US" sz="1600" dirty="0"/>
              <a:t> </a:t>
            </a:r>
            <a:r>
              <a:rPr lang="en-US" sz="1600" dirty="0" err="1"/>
              <a:t>el</a:t>
            </a:r>
            <a:r>
              <a:rPr lang="en-US" sz="1600" dirty="0"/>
              <a:t> </a:t>
            </a:r>
            <a:r>
              <a:rPr lang="en-US" sz="1600" dirty="0" err="1"/>
              <a:t>Bósforo</a:t>
            </a:r>
            <a:r>
              <a:rPr lang="en-US" sz="1600" dirty="0"/>
              <a:t>, </a:t>
            </a:r>
            <a:r>
              <a:rPr lang="en-US" sz="1600" dirty="0" err="1"/>
              <a:t>estrecho</a:t>
            </a:r>
            <a:r>
              <a:rPr lang="en-US" sz="1600" dirty="0"/>
              <a:t> que </a:t>
            </a:r>
            <a:r>
              <a:rPr lang="en-US" sz="1600" dirty="0" err="1"/>
              <a:t>separa</a:t>
            </a:r>
            <a:r>
              <a:rPr lang="en-US" sz="1600" dirty="0"/>
              <a:t> </a:t>
            </a:r>
            <a:r>
              <a:rPr lang="en-US" sz="1600" dirty="0" err="1"/>
              <a:t>los</a:t>
            </a:r>
            <a:r>
              <a:rPr lang="en-US" sz="1600" dirty="0"/>
              <a:t> </a:t>
            </a:r>
            <a:r>
              <a:rPr lang="en-US" sz="1600" dirty="0" err="1"/>
              <a:t>continentes</a:t>
            </a:r>
            <a:r>
              <a:rPr lang="en-US" sz="1600" dirty="0"/>
              <a:t> de Asia y Europa. Un bello paseo </a:t>
            </a:r>
            <a:r>
              <a:rPr lang="en-US" sz="1600" dirty="0" err="1"/>
              <a:t>en</a:t>
            </a:r>
            <a:r>
              <a:rPr lang="en-US" sz="1600" dirty="0"/>
              <a:t> </a:t>
            </a:r>
            <a:r>
              <a:rPr lang="en-US" sz="1600" dirty="0" err="1"/>
              <a:t>el</a:t>
            </a:r>
            <a:r>
              <a:rPr lang="en-US" sz="1600" dirty="0"/>
              <a:t> que se </a:t>
            </a:r>
            <a:r>
              <a:rPr lang="en-US" sz="1600" dirty="0" err="1"/>
              <a:t>pueden</a:t>
            </a:r>
            <a:r>
              <a:rPr lang="en-US" sz="1600" dirty="0"/>
              <a:t> </a:t>
            </a:r>
            <a:r>
              <a:rPr lang="en-US" sz="1600" dirty="0" err="1"/>
              <a:t>admirar</a:t>
            </a:r>
            <a:r>
              <a:rPr lang="en-US" sz="1600" dirty="0"/>
              <a:t> </a:t>
            </a:r>
            <a:r>
              <a:rPr lang="en-US" sz="1600" dirty="0" err="1"/>
              <a:t>los</a:t>
            </a:r>
            <a:r>
              <a:rPr lang="en-US" sz="1600" dirty="0"/>
              <a:t> </a:t>
            </a:r>
            <a:r>
              <a:rPr lang="en-US" sz="1600" dirty="0" err="1"/>
              <a:t>bellos</a:t>
            </a:r>
            <a:r>
              <a:rPr lang="en-US" sz="1600" dirty="0"/>
              <a:t> palacios y </a:t>
            </a:r>
            <a:r>
              <a:rPr lang="en-US" sz="1600" dirty="0" err="1"/>
              <a:t>mansiones</a:t>
            </a:r>
            <a:r>
              <a:rPr lang="en-US" sz="1600" dirty="0"/>
              <a:t>, </a:t>
            </a:r>
            <a:r>
              <a:rPr lang="en-US" sz="1600" dirty="0" err="1"/>
              <a:t>así</a:t>
            </a:r>
            <a:r>
              <a:rPr lang="en-US" sz="1600" dirty="0"/>
              <a:t> </a:t>
            </a:r>
            <a:r>
              <a:rPr lang="en-US" sz="1600" dirty="0" err="1"/>
              <a:t>como</a:t>
            </a:r>
            <a:r>
              <a:rPr lang="en-US" sz="1600" dirty="0"/>
              <a:t> </a:t>
            </a:r>
            <a:r>
              <a:rPr lang="en-US" sz="1600" dirty="0" err="1"/>
              <a:t>una</a:t>
            </a:r>
            <a:r>
              <a:rPr lang="en-US" sz="1600" dirty="0"/>
              <a:t> hermosa </a:t>
            </a:r>
            <a:r>
              <a:rPr lang="en-US" sz="1600" dirty="0" err="1"/>
              <a:t>panorámica</a:t>
            </a:r>
            <a:r>
              <a:rPr lang="en-US" sz="1600" dirty="0"/>
              <a:t> de </a:t>
            </a:r>
            <a:r>
              <a:rPr lang="en-US" sz="1600" dirty="0" err="1"/>
              <a:t>los</a:t>
            </a:r>
            <a:r>
              <a:rPr lang="en-US" sz="1600" dirty="0"/>
              <a:t> </a:t>
            </a:r>
            <a:r>
              <a:rPr lang="en-US" sz="1600" dirty="0" err="1"/>
              <a:t>pueblecitos</a:t>
            </a:r>
            <a:r>
              <a:rPr lang="en-US" sz="1600" dirty="0"/>
              <a:t> de las </a:t>
            </a:r>
            <a:r>
              <a:rPr lang="en-US" sz="1600" dirty="0" err="1"/>
              <a:t>orillas</a:t>
            </a:r>
            <a:r>
              <a:rPr lang="en-US" sz="1600" dirty="0"/>
              <a:t>. </a:t>
            </a:r>
            <a:br>
              <a:rPr lang="en-US" sz="1600" dirty="0"/>
            </a:br>
            <a:r>
              <a:rPr lang="en-US" sz="1600" b="1" dirty="0"/>
              <a:t>Por la </a:t>
            </a:r>
            <a:r>
              <a:rPr lang="en-US" sz="1600" b="1" dirty="0" err="1"/>
              <a:t>tarde</a:t>
            </a:r>
            <a:r>
              <a:rPr lang="en-US" sz="1600" b="1" dirty="0"/>
              <a:t> </a:t>
            </a:r>
            <a:r>
              <a:rPr lang="en-US" sz="1600" b="1" dirty="0" err="1"/>
              <a:t>traslado</a:t>
            </a:r>
            <a:r>
              <a:rPr lang="en-US" sz="1600" b="1" dirty="0"/>
              <a:t> al </a:t>
            </a:r>
            <a:r>
              <a:rPr lang="en-US" sz="1600" b="1" dirty="0" err="1"/>
              <a:t>aeropuerto</a:t>
            </a:r>
            <a:r>
              <a:rPr lang="en-US" sz="1600" b="1" dirty="0"/>
              <a:t> y </a:t>
            </a:r>
            <a:r>
              <a:rPr lang="en-US" sz="1600" b="1" dirty="0" err="1"/>
              <a:t>vuelo</a:t>
            </a:r>
            <a:r>
              <a:rPr lang="en-US" sz="1600" b="1" dirty="0"/>
              <a:t> con </a:t>
            </a:r>
            <a:r>
              <a:rPr lang="en-US" sz="1600" b="1" dirty="0" err="1"/>
              <a:t>destino</a:t>
            </a:r>
            <a:r>
              <a:rPr lang="en-US" sz="1600" b="1" dirty="0"/>
              <a:t> a Kayseri</a:t>
            </a:r>
            <a:r>
              <a:rPr lang="en-US" sz="1600" dirty="0"/>
              <a:t>. </a:t>
            </a:r>
            <a:r>
              <a:rPr lang="en-US" sz="1600" dirty="0" err="1"/>
              <a:t>Traslado</a:t>
            </a:r>
            <a:r>
              <a:rPr lang="en-US" sz="1600" dirty="0"/>
              <a:t> a </a:t>
            </a:r>
            <a:r>
              <a:rPr lang="en-US" sz="1600" dirty="0" err="1"/>
              <a:t>Capadocia</a:t>
            </a:r>
            <a:r>
              <a:rPr lang="en-US" sz="1600" dirty="0"/>
              <a:t>. Cena y </a:t>
            </a:r>
            <a:r>
              <a:rPr lang="en-US" sz="1600" dirty="0" err="1"/>
              <a:t>alojamiento</a:t>
            </a:r>
            <a:r>
              <a:rPr lang="en-US" sz="1600" dirty="0"/>
              <a:t>.</a:t>
            </a:r>
            <a:r>
              <a:rPr lang="en-US" dirty="0"/>
              <a:t/>
            </a:r>
            <a:br>
              <a:rPr lang="en-US" dirty="0"/>
            </a:br>
            <a:endParaRPr lang="en-US" dirty="0"/>
          </a:p>
        </p:txBody>
      </p:sp>
      <p:pic>
        <p:nvPicPr>
          <p:cNvPr id="4" name="Content Placeholder 3">
            <a:extLst>
              <a:ext uri="{FF2B5EF4-FFF2-40B4-BE49-F238E27FC236}">
                <a16:creationId xmlns:a16="http://schemas.microsoft.com/office/drawing/2014/main" id="{B3083E45-DE8A-ECB0-3EE2-A677EA05988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6186" y="3103582"/>
            <a:ext cx="5397500" cy="3378200"/>
          </a:xfrm>
          <a:prstGeom prst="rect">
            <a:avLst/>
          </a:prstGeom>
          <a:noFill/>
          <a:ln>
            <a:noFill/>
          </a:ln>
        </p:spPr>
      </p:pic>
    </p:spTree>
    <p:extLst>
      <p:ext uri="{BB962C8B-B14F-4D97-AF65-F5344CB8AC3E}">
        <p14:creationId xmlns:p14="http://schemas.microsoft.com/office/powerpoint/2010/main" val="64536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1EB1-2083-9EFC-3C00-303C4BFC1C2F}"/>
              </a:ext>
            </a:extLst>
          </p:cNvPr>
          <p:cNvSpPr>
            <a:spLocks noGrp="1"/>
          </p:cNvSpPr>
          <p:nvPr>
            <p:ph type="title"/>
          </p:nvPr>
        </p:nvSpPr>
        <p:spPr/>
        <p:txBody>
          <a:bodyPr>
            <a:normAutofit fontScale="90000"/>
          </a:bodyPr>
          <a:lstStyle/>
          <a:p>
            <a:r>
              <a:rPr lang="en-US" sz="1600" b="1" dirty="0"/>
              <a:t>Día 4: CAPADOCIA (D/A/C)</a:t>
            </a:r>
            <a:r>
              <a:rPr lang="en-US" sz="1600" dirty="0"/>
              <a:t/>
            </a:r>
            <a:br>
              <a:rPr lang="en-US" sz="1600" dirty="0"/>
            </a:br>
            <a:r>
              <a:rPr lang="en-US" sz="1600" dirty="0" err="1"/>
              <a:t>Desayuno</a:t>
            </a:r>
            <a:r>
              <a:rPr lang="en-US" sz="1600" dirty="0"/>
              <a:t> </a:t>
            </a:r>
            <a:r>
              <a:rPr lang="en-US" sz="1600" dirty="0" err="1"/>
              <a:t>en</a:t>
            </a:r>
            <a:r>
              <a:rPr lang="en-US" sz="1600" dirty="0"/>
              <a:t> </a:t>
            </a:r>
            <a:r>
              <a:rPr lang="en-US" sz="1600" dirty="0" err="1"/>
              <a:t>el</a:t>
            </a:r>
            <a:r>
              <a:rPr lang="en-US" sz="1600" dirty="0"/>
              <a:t> hotel. </a:t>
            </a:r>
            <a:r>
              <a:rPr lang="en-US" sz="1600" dirty="0" err="1"/>
              <a:t>Excursión</a:t>
            </a:r>
            <a:r>
              <a:rPr lang="en-US" sz="1600" dirty="0"/>
              <a:t> de día </a:t>
            </a:r>
            <a:r>
              <a:rPr lang="en-US" sz="1600" dirty="0" err="1"/>
              <a:t>completo</a:t>
            </a:r>
            <a:r>
              <a:rPr lang="en-US" sz="1600" dirty="0"/>
              <a:t> </a:t>
            </a:r>
            <a:r>
              <a:rPr lang="en-US" sz="1600" dirty="0" err="1"/>
              <a:t>por</a:t>
            </a:r>
            <a:r>
              <a:rPr lang="en-US" sz="1600" dirty="0"/>
              <a:t> </a:t>
            </a:r>
            <a:r>
              <a:rPr lang="en-US" sz="1600" dirty="0" err="1"/>
              <a:t>el</a:t>
            </a:r>
            <a:r>
              <a:rPr lang="en-US" sz="1600" dirty="0"/>
              <a:t> </a:t>
            </a:r>
            <a:r>
              <a:rPr lang="en-US" sz="1600" dirty="0" err="1"/>
              <a:t>fascinante</a:t>
            </a:r>
            <a:r>
              <a:rPr lang="en-US" sz="1600" dirty="0"/>
              <a:t> </a:t>
            </a:r>
            <a:r>
              <a:rPr lang="en-US" sz="1600" dirty="0" err="1"/>
              <a:t>mundo</a:t>
            </a:r>
            <a:r>
              <a:rPr lang="en-US" sz="1600" dirty="0"/>
              <a:t> de </a:t>
            </a:r>
            <a:r>
              <a:rPr lang="en-US" sz="1600" dirty="0" err="1"/>
              <a:t>Capadocia</a:t>
            </a:r>
            <a:r>
              <a:rPr lang="en-US" sz="1600" dirty="0"/>
              <a:t> con sus </a:t>
            </a:r>
            <a:r>
              <a:rPr lang="en-US" sz="1600" dirty="0" err="1"/>
              <a:t>iglesias</a:t>
            </a:r>
            <a:r>
              <a:rPr lang="en-US" sz="1600" dirty="0"/>
              <a:t> </a:t>
            </a:r>
            <a:r>
              <a:rPr lang="en-US" sz="1600" dirty="0" err="1"/>
              <a:t>excavadas</a:t>
            </a:r>
            <a:r>
              <a:rPr lang="en-US" sz="1600" dirty="0"/>
              <a:t> </a:t>
            </a:r>
            <a:r>
              <a:rPr lang="en-US" sz="1600" dirty="0" err="1"/>
              <a:t>en</a:t>
            </a:r>
            <a:r>
              <a:rPr lang="en-US" sz="1600" dirty="0"/>
              <a:t> </a:t>
            </a:r>
            <a:r>
              <a:rPr lang="en-US" sz="1600" dirty="0" err="1"/>
              <a:t>el</a:t>
            </a:r>
            <a:r>
              <a:rPr lang="en-US" sz="1600" dirty="0"/>
              <a:t> </a:t>
            </a:r>
            <a:r>
              <a:rPr lang="en-US" sz="1600" dirty="0" err="1"/>
              <a:t>valle</a:t>
            </a:r>
            <a:r>
              <a:rPr lang="en-US" sz="1600" dirty="0"/>
              <a:t> de </a:t>
            </a:r>
            <a:r>
              <a:rPr lang="en-US" sz="1600" dirty="0" err="1"/>
              <a:t>Goreme</a:t>
            </a:r>
            <a:r>
              <a:rPr lang="en-US" sz="1600" dirty="0"/>
              <a:t>, sus </a:t>
            </a:r>
            <a:r>
              <a:rPr lang="en-US" sz="1600" dirty="0" err="1"/>
              <a:t>pueblecitos</a:t>
            </a:r>
            <a:r>
              <a:rPr lang="en-US" sz="1600" dirty="0"/>
              <a:t> </a:t>
            </a:r>
            <a:r>
              <a:rPr lang="en-US" sz="1600" dirty="0" err="1"/>
              <a:t>trogloditas</a:t>
            </a:r>
            <a:r>
              <a:rPr lang="en-US" sz="1600" dirty="0"/>
              <a:t> de </a:t>
            </a:r>
            <a:r>
              <a:rPr lang="en-US" sz="1600" dirty="0" err="1"/>
              <a:t>Urgup</a:t>
            </a:r>
            <a:r>
              <a:rPr lang="en-US" sz="1600" dirty="0"/>
              <a:t>, la </a:t>
            </a:r>
            <a:r>
              <a:rPr lang="en-US" sz="1600" dirty="0" err="1"/>
              <a:t>fortaleza</a:t>
            </a:r>
            <a:r>
              <a:rPr lang="en-US" sz="1600" dirty="0"/>
              <a:t> de </a:t>
            </a:r>
            <a:r>
              <a:rPr lang="en-US" sz="1600" dirty="0" err="1"/>
              <a:t>Uchisar</a:t>
            </a:r>
            <a:r>
              <a:rPr lang="en-US" sz="1600" dirty="0"/>
              <a:t> y </a:t>
            </a:r>
            <a:r>
              <a:rPr lang="en-US" sz="1600" dirty="0" err="1"/>
              <a:t>el</a:t>
            </a:r>
            <a:r>
              <a:rPr lang="en-US" sz="1600" dirty="0"/>
              <a:t> </a:t>
            </a:r>
            <a:r>
              <a:rPr lang="en-US" sz="1600" dirty="0" err="1"/>
              <a:t>valle</a:t>
            </a:r>
            <a:r>
              <a:rPr lang="en-US" sz="1600" dirty="0"/>
              <a:t> de </a:t>
            </a:r>
            <a:r>
              <a:rPr lang="en-US" sz="1600" dirty="0" err="1"/>
              <a:t>Avcilar</a:t>
            </a:r>
            <a:r>
              <a:rPr lang="en-US" sz="1600" dirty="0"/>
              <a:t> con las chimeneas de las </a:t>
            </a:r>
            <a:r>
              <a:rPr lang="en-US" sz="1600" dirty="0" err="1"/>
              <a:t>hadas</a:t>
            </a:r>
            <a:r>
              <a:rPr lang="en-US" sz="1600" dirty="0"/>
              <a:t> </a:t>
            </a:r>
            <a:r>
              <a:rPr lang="en-US" sz="1600" dirty="0" err="1"/>
              <a:t>encantadas</a:t>
            </a:r>
            <a:r>
              <a:rPr lang="en-US" sz="1600" dirty="0"/>
              <a:t> </a:t>
            </a:r>
            <a:r>
              <a:rPr lang="en-US" sz="1600" dirty="0" err="1"/>
              <a:t>en</a:t>
            </a:r>
            <a:r>
              <a:rPr lang="en-US" sz="1600" dirty="0"/>
              <a:t> un </a:t>
            </a:r>
            <a:r>
              <a:rPr lang="en-US" sz="1600" dirty="0" err="1"/>
              <a:t>paisaje</a:t>
            </a:r>
            <a:r>
              <a:rPr lang="en-US" sz="1600" dirty="0"/>
              <a:t> </a:t>
            </a:r>
            <a:r>
              <a:rPr lang="en-US" sz="1600" dirty="0" err="1"/>
              <a:t>surrealista</a:t>
            </a:r>
            <a:r>
              <a:rPr lang="en-US" sz="1600" dirty="0"/>
              <a:t> y </a:t>
            </a:r>
            <a:r>
              <a:rPr lang="en-US" sz="1600" dirty="0" err="1"/>
              <a:t>extraordinario</a:t>
            </a:r>
            <a:r>
              <a:rPr lang="en-US" sz="1600" dirty="0"/>
              <a:t>, </a:t>
            </a:r>
            <a:r>
              <a:rPr lang="en-US" sz="1600" dirty="0" err="1"/>
              <a:t>el</a:t>
            </a:r>
            <a:r>
              <a:rPr lang="en-US" sz="1600" dirty="0"/>
              <a:t> </a:t>
            </a:r>
            <a:r>
              <a:rPr lang="en-US" sz="1600" dirty="0" err="1"/>
              <a:t>increíble</a:t>
            </a:r>
            <a:r>
              <a:rPr lang="en-US" sz="1600" dirty="0"/>
              <a:t> ciudad </a:t>
            </a:r>
            <a:r>
              <a:rPr lang="en-US" sz="1600" dirty="0" err="1"/>
              <a:t>subterránea</a:t>
            </a:r>
            <a:r>
              <a:rPr lang="en-US" sz="1600" dirty="0"/>
              <a:t> de </a:t>
            </a:r>
            <a:r>
              <a:rPr lang="en-US" sz="1600" dirty="0" err="1"/>
              <a:t>Ozkonak</a:t>
            </a:r>
            <a:r>
              <a:rPr lang="en-US" sz="1600" dirty="0"/>
              <a:t>, </a:t>
            </a:r>
            <a:r>
              <a:rPr lang="en-US" sz="1600" dirty="0" err="1"/>
              <a:t>utilizada</a:t>
            </a:r>
            <a:r>
              <a:rPr lang="en-US" sz="1600" dirty="0"/>
              <a:t> </a:t>
            </a:r>
            <a:r>
              <a:rPr lang="en-US" sz="1600" dirty="0" err="1"/>
              <a:t>por</a:t>
            </a:r>
            <a:r>
              <a:rPr lang="en-US" sz="1600" dirty="0"/>
              <a:t> </a:t>
            </a:r>
            <a:r>
              <a:rPr lang="en-US" sz="1600" dirty="0" err="1"/>
              <a:t>comunidades</a:t>
            </a:r>
            <a:r>
              <a:rPr lang="en-US" sz="1600" dirty="0"/>
              <a:t> </a:t>
            </a:r>
            <a:r>
              <a:rPr lang="en-US" sz="1600" dirty="0" err="1"/>
              <a:t>cristianas</a:t>
            </a:r>
            <a:r>
              <a:rPr lang="en-US" sz="1600" dirty="0"/>
              <a:t> </a:t>
            </a:r>
            <a:r>
              <a:rPr lang="en-US" sz="1600" dirty="0" err="1"/>
              <a:t>como</a:t>
            </a:r>
            <a:r>
              <a:rPr lang="en-US" sz="1600" dirty="0"/>
              <a:t> </a:t>
            </a:r>
            <a:r>
              <a:rPr lang="en-US" sz="1600" dirty="0" err="1"/>
              <a:t>refugio</a:t>
            </a:r>
            <a:r>
              <a:rPr lang="en-US" sz="1600" dirty="0"/>
              <a:t> para </a:t>
            </a:r>
            <a:r>
              <a:rPr lang="en-US" sz="1600" dirty="0" err="1"/>
              <a:t>escapar</a:t>
            </a:r>
            <a:r>
              <a:rPr lang="en-US" sz="1600" dirty="0"/>
              <a:t> de las </a:t>
            </a:r>
            <a:r>
              <a:rPr lang="en-US" sz="1600" dirty="0" err="1"/>
              <a:t>persecuciones</a:t>
            </a:r>
            <a:r>
              <a:rPr lang="en-US" sz="1600" dirty="0"/>
              <a:t>. Se </a:t>
            </a:r>
            <a:r>
              <a:rPr lang="en-US" sz="1600" dirty="0" err="1"/>
              <a:t>finalizará</a:t>
            </a:r>
            <a:r>
              <a:rPr lang="en-US" sz="1600" dirty="0"/>
              <a:t> con la </a:t>
            </a:r>
            <a:r>
              <a:rPr lang="en-US" sz="1600" dirty="0" err="1"/>
              <a:t>visita</a:t>
            </a:r>
            <a:r>
              <a:rPr lang="en-US" sz="1600" dirty="0"/>
              <a:t> a un taller de </a:t>
            </a:r>
            <a:r>
              <a:rPr lang="en-US" sz="1600" dirty="0" err="1"/>
              <a:t>alfombras</a:t>
            </a:r>
            <a:r>
              <a:rPr lang="en-US" sz="1600" dirty="0"/>
              <a:t> para que se </a:t>
            </a:r>
            <a:r>
              <a:rPr lang="en-US" sz="1600" dirty="0" err="1"/>
              <a:t>pueda</a:t>
            </a:r>
            <a:r>
              <a:rPr lang="en-US" sz="1600" dirty="0"/>
              <a:t> </a:t>
            </a:r>
            <a:r>
              <a:rPr lang="en-US" sz="1600" dirty="0" err="1"/>
              <a:t>comprobar</a:t>
            </a:r>
            <a:r>
              <a:rPr lang="en-US" sz="1600" dirty="0"/>
              <a:t> la </a:t>
            </a:r>
            <a:r>
              <a:rPr lang="en-US" sz="1600" dirty="0" err="1"/>
              <a:t>elaboración</a:t>
            </a:r>
            <a:r>
              <a:rPr lang="en-US" sz="1600" dirty="0"/>
              <a:t> de las </a:t>
            </a:r>
            <a:r>
              <a:rPr lang="en-US" sz="1600" dirty="0" err="1"/>
              <a:t>mismas</a:t>
            </a:r>
            <a:r>
              <a:rPr lang="en-US" sz="1600" dirty="0"/>
              <a:t> de forma </a:t>
            </a:r>
            <a:r>
              <a:rPr lang="en-US" sz="1600" dirty="0" err="1"/>
              <a:t>artesanal</a:t>
            </a:r>
            <a:r>
              <a:rPr lang="en-US" sz="1600" dirty="0"/>
              <a:t>. Almuerzo </a:t>
            </a:r>
            <a:r>
              <a:rPr lang="en-US" sz="1600" dirty="0" err="1"/>
              <a:t>en</a:t>
            </a:r>
            <a:r>
              <a:rPr lang="en-US" sz="1600" dirty="0"/>
              <a:t> </a:t>
            </a:r>
            <a:r>
              <a:rPr lang="en-US" sz="1600" dirty="0" err="1"/>
              <a:t>este</a:t>
            </a:r>
            <a:r>
              <a:rPr lang="en-US" sz="1600" dirty="0"/>
              <a:t> </a:t>
            </a:r>
            <a:r>
              <a:rPr lang="en-US" sz="1600" dirty="0" err="1"/>
              <a:t>ambiente</a:t>
            </a:r>
            <a:r>
              <a:rPr lang="en-US" sz="1600" dirty="0"/>
              <a:t>. Cena y </a:t>
            </a:r>
            <a:r>
              <a:rPr lang="en-US" sz="1600" dirty="0" err="1"/>
              <a:t>alojamiento</a:t>
            </a:r>
            <a:r>
              <a:rPr lang="en-US" sz="1600" dirty="0"/>
              <a:t> </a:t>
            </a:r>
            <a:r>
              <a:rPr lang="en-US" sz="1600" dirty="0" err="1"/>
              <a:t>en</a:t>
            </a:r>
            <a:r>
              <a:rPr lang="en-US" sz="1600" dirty="0"/>
              <a:t> </a:t>
            </a:r>
            <a:r>
              <a:rPr lang="en-US" sz="1600" dirty="0" err="1"/>
              <a:t>el</a:t>
            </a:r>
            <a:r>
              <a:rPr lang="en-US" sz="1600" dirty="0"/>
              <a:t> hotel.</a:t>
            </a:r>
            <a:r>
              <a:rPr lang="en-US" dirty="0"/>
              <a:t/>
            </a:r>
            <a:br>
              <a:rPr lang="en-US" dirty="0"/>
            </a:br>
            <a:endParaRPr lang="en-US" dirty="0"/>
          </a:p>
        </p:txBody>
      </p:sp>
      <p:pic>
        <p:nvPicPr>
          <p:cNvPr id="6" name="Picture 5">
            <a:extLst>
              <a:ext uri="{FF2B5EF4-FFF2-40B4-BE49-F238E27FC236}">
                <a16:creationId xmlns:a16="http://schemas.microsoft.com/office/drawing/2014/main" id="{B4D75037-042B-37D6-81D5-75D217B3E4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2873" y="2845724"/>
            <a:ext cx="5539740" cy="3695700"/>
          </a:xfrm>
          <a:prstGeom prst="rect">
            <a:avLst/>
          </a:prstGeom>
          <a:noFill/>
          <a:ln>
            <a:noFill/>
          </a:ln>
        </p:spPr>
      </p:pic>
    </p:spTree>
    <p:extLst>
      <p:ext uri="{BB962C8B-B14F-4D97-AF65-F5344CB8AC3E}">
        <p14:creationId xmlns:p14="http://schemas.microsoft.com/office/powerpoint/2010/main" val="487926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8217-BE5B-DD7E-59AC-0ECC94B04293}"/>
              </a:ext>
            </a:extLst>
          </p:cNvPr>
          <p:cNvSpPr>
            <a:spLocks noGrp="1"/>
          </p:cNvSpPr>
          <p:nvPr>
            <p:ph type="title"/>
          </p:nvPr>
        </p:nvSpPr>
        <p:spPr>
          <a:xfrm>
            <a:off x="677334" y="609599"/>
            <a:ext cx="8596668" cy="1486829"/>
          </a:xfrm>
        </p:spPr>
        <p:txBody>
          <a:bodyPr>
            <a:normAutofit fontScale="90000"/>
          </a:bodyPr>
          <a:lstStyle/>
          <a:p>
            <a:r>
              <a:rPr lang="en-US" sz="1600" b="1" dirty="0"/>
              <a:t>Día 5: CAPADOCIA / KONYA / PAMUKKALE (D/A/C)</a:t>
            </a:r>
            <a:r>
              <a:rPr lang="en-US" sz="1600" dirty="0"/>
              <a:t/>
            </a:r>
            <a:br>
              <a:rPr lang="en-US" sz="1600" dirty="0"/>
            </a:br>
            <a:r>
              <a:rPr lang="en-US" sz="1600" dirty="0" err="1"/>
              <a:t>Desayuno</a:t>
            </a:r>
            <a:r>
              <a:rPr lang="en-US" sz="1600" dirty="0"/>
              <a:t> y </a:t>
            </a:r>
            <a:r>
              <a:rPr lang="en-US" sz="1600" dirty="0" err="1"/>
              <a:t>salida</a:t>
            </a:r>
            <a:r>
              <a:rPr lang="en-US" sz="1600" dirty="0"/>
              <a:t> </a:t>
            </a:r>
            <a:r>
              <a:rPr lang="en-US" sz="1600" dirty="0" err="1"/>
              <a:t>temprana</a:t>
            </a:r>
            <a:r>
              <a:rPr lang="en-US" sz="1600" dirty="0"/>
              <a:t> </a:t>
            </a:r>
            <a:r>
              <a:rPr lang="en-US" sz="1600" dirty="0" err="1"/>
              <a:t>hacia</a:t>
            </a:r>
            <a:r>
              <a:rPr lang="en-US" sz="1600" dirty="0"/>
              <a:t> Konya, la </a:t>
            </a:r>
            <a:r>
              <a:rPr lang="en-US" sz="1600" dirty="0" err="1"/>
              <a:t>famosa</a:t>
            </a:r>
            <a:r>
              <a:rPr lang="en-US" sz="1600" dirty="0"/>
              <a:t> capital del </a:t>
            </a:r>
            <a:r>
              <a:rPr lang="en-US" sz="1600" dirty="0" err="1"/>
              <a:t>Imperio</a:t>
            </a:r>
            <a:r>
              <a:rPr lang="en-US" sz="1600" dirty="0"/>
              <a:t> </a:t>
            </a:r>
            <a:r>
              <a:rPr lang="en-US" sz="1600" dirty="0" err="1"/>
              <a:t>Selyúcida</a:t>
            </a:r>
            <a:r>
              <a:rPr lang="en-US" sz="1600" dirty="0"/>
              <a:t>. </a:t>
            </a:r>
            <a:r>
              <a:rPr lang="en-US" sz="1600" dirty="0" err="1"/>
              <a:t>Visita</a:t>
            </a:r>
            <a:r>
              <a:rPr lang="en-US" sz="1600" dirty="0"/>
              <a:t> </a:t>
            </a:r>
            <a:r>
              <a:rPr lang="en-US" sz="1600" dirty="0" err="1"/>
              <a:t>en</a:t>
            </a:r>
            <a:r>
              <a:rPr lang="en-US" sz="1600" dirty="0"/>
              <a:t> </a:t>
            </a:r>
            <a:r>
              <a:rPr lang="en-US" sz="1600" dirty="0" err="1"/>
              <a:t>ruta</a:t>
            </a:r>
            <a:r>
              <a:rPr lang="en-US" sz="1600" dirty="0"/>
              <a:t> de un </a:t>
            </a:r>
            <a:r>
              <a:rPr lang="en-US" sz="1600" dirty="0" err="1"/>
              <a:t>antiguo</a:t>
            </a:r>
            <a:r>
              <a:rPr lang="en-US" sz="1600" dirty="0"/>
              <a:t> caravanserai </a:t>
            </a:r>
            <a:r>
              <a:rPr lang="en-US" sz="1600" dirty="0" err="1"/>
              <a:t>Selyúcida</a:t>
            </a:r>
            <a:r>
              <a:rPr lang="en-US" sz="1600" dirty="0"/>
              <a:t> “</a:t>
            </a:r>
            <a:r>
              <a:rPr lang="en-US" sz="1600" dirty="0" err="1"/>
              <a:t>Sultanhani</a:t>
            </a:r>
            <a:r>
              <a:rPr lang="en-US" sz="1600" dirty="0"/>
              <a:t>”. </a:t>
            </a:r>
            <a:r>
              <a:rPr lang="en-US" sz="1600" dirty="0" err="1"/>
              <a:t>Llegada</a:t>
            </a:r>
            <a:r>
              <a:rPr lang="en-US" sz="1600" dirty="0"/>
              <a:t> a Konya y </a:t>
            </a:r>
            <a:r>
              <a:rPr lang="en-US" sz="1600" dirty="0" err="1"/>
              <a:t>visita</a:t>
            </a:r>
            <a:r>
              <a:rPr lang="en-US" sz="1600" dirty="0"/>
              <a:t> del </a:t>
            </a:r>
            <a:r>
              <a:rPr lang="en-US" sz="1600" dirty="0" err="1"/>
              <a:t>antiguo</a:t>
            </a:r>
            <a:r>
              <a:rPr lang="en-US" sz="1600" dirty="0"/>
              <a:t> </a:t>
            </a:r>
            <a:r>
              <a:rPr lang="en-US" sz="1600" dirty="0" err="1"/>
              <a:t>Monasterio</a:t>
            </a:r>
            <a:r>
              <a:rPr lang="en-US" sz="1600" dirty="0"/>
              <a:t> de </a:t>
            </a:r>
            <a:r>
              <a:rPr lang="en-US" sz="1600" dirty="0" err="1"/>
              <a:t>los</a:t>
            </a:r>
            <a:r>
              <a:rPr lang="en-US" sz="1600" dirty="0"/>
              <a:t> </a:t>
            </a:r>
            <a:r>
              <a:rPr lang="en-US" sz="1600" dirty="0" err="1"/>
              <a:t>Derviches</a:t>
            </a:r>
            <a:r>
              <a:rPr lang="en-US" sz="1600" dirty="0"/>
              <a:t> </a:t>
            </a:r>
            <a:r>
              <a:rPr lang="en-US" sz="1600" dirty="0" err="1"/>
              <a:t>Danzantes</a:t>
            </a:r>
            <a:r>
              <a:rPr lang="en-US" sz="1600" dirty="0"/>
              <a:t> </a:t>
            </a:r>
            <a:r>
              <a:rPr lang="en-US" sz="1600" dirty="0" err="1"/>
              <a:t>fundado</a:t>
            </a:r>
            <a:r>
              <a:rPr lang="en-US" sz="1600" dirty="0"/>
              <a:t> </a:t>
            </a:r>
            <a:r>
              <a:rPr lang="en-US" sz="1600" dirty="0" err="1"/>
              <a:t>por</a:t>
            </a:r>
            <a:r>
              <a:rPr lang="en-US" sz="1600" dirty="0"/>
              <a:t> </a:t>
            </a:r>
            <a:r>
              <a:rPr lang="en-US" sz="1600" dirty="0" err="1"/>
              <a:t>Mevlana</a:t>
            </a:r>
            <a:r>
              <a:rPr lang="en-US" sz="1600" dirty="0"/>
              <a:t>, </a:t>
            </a:r>
            <a:r>
              <a:rPr lang="en-US" sz="1600" dirty="0" err="1"/>
              <a:t>el</a:t>
            </a:r>
            <a:r>
              <a:rPr lang="en-US" sz="1600" dirty="0"/>
              <a:t> </a:t>
            </a:r>
            <a:r>
              <a:rPr lang="en-US" sz="1600" dirty="0" err="1"/>
              <a:t>célebre</a:t>
            </a:r>
            <a:r>
              <a:rPr lang="en-US" sz="1600" dirty="0"/>
              <a:t> </a:t>
            </a:r>
            <a:r>
              <a:rPr lang="en-US" sz="1600" dirty="0" err="1"/>
              <a:t>místico</a:t>
            </a:r>
            <a:r>
              <a:rPr lang="en-US" sz="1600" dirty="0"/>
              <a:t> y </a:t>
            </a:r>
            <a:r>
              <a:rPr lang="en-US" sz="1600" dirty="0" err="1"/>
              <a:t>poeta</a:t>
            </a:r>
            <a:r>
              <a:rPr lang="en-US" sz="1600" dirty="0"/>
              <a:t> de </a:t>
            </a:r>
            <a:r>
              <a:rPr lang="en-US" sz="1600" dirty="0" err="1"/>
              <a:t>fama</a:t>
            </a:r>
            <a:r>
              <a:rPr lang="en-US" sz="1600" dirty="0"/>
              <a:t> </a:t>
            </a:r>
            <a:r>
              <a:rPr lang="en-US" sz="1600" dirty="0" err="1"/>
              <a:t>mundial</a:t>
            </a:r>
            <a:r>
              <a:rPr lang="en-US" sz="1600" dirty="0"/>
              <a:t>. Almuerzo </a:t>
            </a:r>
            <a:r>
              <a:rPr lang="en-US" sz="1600" dirty="0" err="1"/>
              <a:t>en</a:t>
            </a:r>
            <a:r>
              <a:rPr lang="en-US" sz="1600" dirty="0"/>
              <a:t> </a:t>
            </a:r>
            <a:r>
              <a:rPr lang="en-US" sz="1600" dirty="0" err="1"/>
              <a:t>ruta</a:t>
            </a:r>
            <a:r>
              <a:rPr lang="en-US" sz="1600" dirty="0"/>
              <a:t>. </a:t>
            </a:r>
            <a:r>
              <a:rPr lang="en-US" sz="1600" dirty="0" err="1"/>
              <a:t>Continuación</a:t>
            </a:r>
            <a:r>
              <a:rPr lang="en-US" sz="1600" dirty="0"/>
              <a:t> </a:t>
            </a:r>
            <a:r>
              <a:rPr lang="en-US" sz="1600" dirty="0" err="1"/>
              <a:t>hacia</a:t>
            </a:r>
            <a:r>
              <a:rPr lang="en-US" sz="1600" dirty="0"/>
              <a:t> </a:t>
            </a:r>
            <a:r>
              <a:rPr lang="en-US" sz="1600" dirty="0" err="1"/>
              <a:t>Pamukkale</a:t>
            </a:r>
            <a:r>
              <a:rPr lang="en-US" sz="1600" dirty="0"/>
              <a:t>, “</a:t>
            </a:r>
            <a:r>
              <a:rPr lang="en-US" sz="1600" dirty="0" err="1"/>
              <a:t>el</a:t>
            </a:r>
            <a:r>
              <a:rPr lang="en-US" sz="1600" dirty="0"/>
              <a:t> Castillo de </a:t>
            </a:r>
            <a:r>
              <a:rPr lang="en-US" sz="1600" dirty="0" err="1"/>
              <a:t>Algodón</a:t>
            </a:r>
            <a:r>
              <a:rPr lang="en-US" sz="1600" dirty="0"/>
              <a:t>”, </a:t>
            </a:r>
            <a:r>
              <a:rPr lang="en-US" sz="1600" dirty="0" err="1"/>
              <a:t>maravilla</a:t>
            </a:r>
            <a:r>
              <a:rPr lang="en-US" sz="1600" dirty="0"/>
              <a:t> natural de </a:t>
            </a:r>
            <a:r>
              <a:rPr lang="en-US" sz="1600" dirty="0" err="1"/>
              <a:t>cascadas</a:t>
            </a:r>
            <a:r>
              <a:rPr lang="en-US" sz="1600" dirty="0"/>
              <a:t> </a:t>
            </a:r>
            <a:r>
              <a:rPr lang="en-US" sz="1600" dirty="0" err="1"/>
              <a:t>formadas</a:t>
            </a:r>
            <a:r>
              <a:rPr lang="en-US" sz="1600" dirty="0"/>
              <a:t> a lo largo de </a:t>
            </a:r>
            <a:r>
              <a:rPr lang="en-US" sz="1600" dirty="0" err="1"/>
              <a:t>los</a:t>
            </a:r>
            <a:r>
              <a:rPr lang="en-US" sz="1600" dirty="0"/>
              <a:t> siglos </a:t>
            </a:r>
            <a:r>
              <a:rPr lang="en-US" sz="1600" dirty="0" err="1"/>
              <a:t>por</a:t>
            </a:r>
            <a:r>
              <a:rPr lang="en-US" sz="1600" dirty="0"/>
              <a:t> </a:t>
            </a:r>
            <a:r>
              <a:rPr lang="en-US" sz="1600" dirty="0" err="1"/>
              <a:t>fuentes</a:t>
            </a:r>
            <a:r>
              <a:rPr lang="en-US" sz="1600" dirty="0"/>
              <a:t> de </a:t>
            </a:r>
            <a:r>
              <a:rPr lang="en-US" sz="1600" dirty="0" err="1"/>
              <a:t>aguas</a:t>
            </a:r>
            <a:r>
              <a:rPr lang="en-US" sz="1600" dirty="0"/>
              <a:t> </a:t>
            </a:r>
            <a:r>
              <a:rPr lang="en-US" sz="1600" dirty="0" err="1"/>
              <a:t>templadas</a:t>
            </a:r>
            <a:r>
              <a:rPr lang="en-US" sz="1600" dirty="0"/>
              <a:t> </a:t>
            </a:r>
            <a:r>
              <a:rPr lang="en-US" sz="1600" dirty="0" err="1"/>
              <a:t>cargadas</a:t>
            </a:r>
            <a:r>
              <a:rPr lang="en-US" sz="1600" dirty="0"/>
              <a:t> de sales </a:t>
            </a:r>
            <a:r>
              <a:rPr lang="en-US" sz="1600" dirty="0" err="1"/>
              <a:t>calcáreas</a:t>
            </a:r>
            <a:r>
              <a:rPr lang="en-US" sz="1600" dirty="0"/>
              <a:t>. Cena y </a:t>
            </a:r>
            <a:r>
              <a:rPr lang="en-US" sz="1600" dirty="0" err="1"/>
              <a:t>alojamiento</a:t>
            </a:r>
            <a:r>
              <a:rPr lang="en-US" sz="1600" dirty="0"/>
              <a:t>.</a:t>
            </a:r>
            <a:r>
              <a:rPr lang="en-US" dirty="0"/>
              <a:t/>
            </a:r>
            <a:br>
              <a:rPr lang="en-US" dirty="0"/>
            </a:br>
            <a:endParaRPr lang="en-US" dirty="0"/>
          </a:p>
        </p:txBody>
      </p:sp>
      <p:pic>
        <p:nvPicPr>
          <p:cNvPr id="3" name="Picture 2">
            <a:extLst>
              <a:ext uri="{FF2B5EF4-FFF2-40B4-BE49-F238E27FC236}">
                <a16:creationId xmlns:a16="http://schemas.microsoft.com/office/drawing/2014/main" id="{938BB19E-7158-DC94-4716-C55C317F26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218" y="1977482"/>
            <a:ext cx="4631423" cy="2784091"/>
          </a:xfrm>
          <a:prstGeom prst="rect">
            <a:avLst/>
          </a:prstGeom>
          <a:noFill/>
          <a:ln>
            <a:noFill/>
          </a:ln>
        </p:spPr>
      </p:pic>
      <p:pic>
        <p:nvPicPr>
          <p:cNvPr id="5" name="Picture 4">
            <a:extLst>
              <a:ext uri="{FF2B5EF4-FFF2-40B4-BE49-F238E27FC236}">
                <a16:creationId xmlns:a16="http://schemas.microsoft.com/office/drawing/2014/main" id="{A7142F34-F4D6-173E-7A72-96688C9AA6E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5364162" y="2376487"/>
            <a:ext cx="4064000" cy="3048000"/>
          </a:xfrm>
          <a:prstGeom prst="rect">
            <a:avLst/>
          </a:prstGeom>
        </p:spPr>
      </p:pic>
    </p:spTree>
    <p:extLst>
      <p:ext uri="{BB962C8B-B14F-4D97-AF65-F5344CB8AC3E}">
        <p14:creationId xmlns:p14="http://schemas.microsoft.com/office/powerpoint/2010/main" val="73851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B9DE-1D1D-4510-E00C-2DF5B4C2A930}"/>
              </a:ext>
            </a:extLst>
          </p:cNvPr>
          <p:cNvSpPr>
            <a:spLocks noGrp="1"/>
          </p:cNvSpPr>
          <p:nvPr>
            <p:ph type="title"/>
          </p:nvPr>
        </p:nvSpPr>
        <p:spPr>
          <a:xfrm>
            <a:off x="677334" y="609599"/>
            <a:ext cx="8596668" cy="1604963"/>
          </a:xfrm>
        </p:spPr>
        <p:txBody>
          <a:bodyPr>
            <a:normAutofit fontScale="90000"/>
          </a:bodyPr>
          <a:lstStyle/>
          <a:p>
            <a:r>
              <a:rPr lang="en-US" sz="1600" b="1" dirty="0"/>
              <a:t>Día 6: PAMUKKALE / IZMIR (D/A/C)</a:t>
            </a:r>
            <a:r>
              <a:rPr lang="en-US" sz="1600" dirty="0"/>
              <a:t/>
            </a:r>
            <a:br>
              <a:rPr lang="en-US" sz="1600" dirty="0"/>
            </a:br>
            <a:r>
              <a:rPr lang="en-US" sz="1600" dirty="0" err="1"/>
              <a:t>Desayuno</a:t>
            </a:r>
            <a:r>
              <a:rPr lang="en-US" sz="1600" dirty="0"/>
              <a:t> y </a:t>
            </a:r>
            <a:r>
              <a:rPr lang="en-US" sz="1600" dirty="0" err="1"/>
              <a:t>visita</a:t>
            </a:r>
            <a:r>
              <a:rPr lang="en-US" sz="1600" dirty="0"/>
              <a:t> de la ciudad </a:t>
            </a:r>
            <a:r>
              <a:rPr lang="en-US" sz="1600" dirty="0" err="1"/>
              <a:t>antigua</a:t>
            </a:r>
            <a:r>
              <a:rPr lang="en-US" sz="1600" dirty="0"/>
              <a:t> de </a:t>
            </a:r>
            <a:r>
              <a:rPr lang="en-US" sz="1600" dirty="0" err="1"/>
              <a:t>Hierápolis</a:t>
            </a:r>
            <a:r>
              <a:rPr lang="en-US" sz="1600" dirty="0"/>
              <a:t> con </a:t>
            </a:r>
            <a:r>
              <a:rPr lang="en-US" sz="1600" dirty="0" err="1"/>
              <a:t>su</a:t>
            </a:r>
            <a:r>
              <a:rPr lang="en-US" sz="1600" dirty="0"/>
              <a:t> </a:t>
            </a:r>
            <a:r>
              <a:rPr lang="en-US" sz="1600" dirty="0" err="1"/>
              <a:t>inmensa</a:t>
            </a:r>
            <a:r>
              <a:rPr lang="en-US" sz="1600" dirty="0"/>
              <a:t> </a:t>
            </a:r>
            <a:r>
              <a:rPr lang="en-US" sz="1600" dirty="0" err="1"/>
              <a:t>necrópolis</a:t>
            </a:r>
            <a:r>
              <a:rPr lang="en-US" sz="1600" dirty="0"/>
              <a:t>, </a:t>
            </a:r>
            <a:r>
              <a:rPr lang="en-US" sz="1600" dirty="0" err="1"/>
              <a:t>una</a:t>
            </a:r>
            <a:r>
              <a:rPr lang="en-US" sz="1600" dirty="0"/>
              <a:t> de las </a:t>
            </a:r>
            <a:r>
              <a:rPr lang="en-US" sz="1600" dirty="0" err="1"/>
              <a:t>más</a:t>
            </a:r>
            <a:r>
              <a:rPr lang="en-US" sz="1600" dirty="0"/>
              <a:t> </a:t>
            </a:r>
            <a:r>
              <a:rPr lang="en-US" sz="1600" dirty="0" err="1"/>
              <a:t>interesantes</a:t>
            </a:r>
            <a:r>
              <a:rPr lang="en-US" sz="1600" dirty="0"/>
              <a:t> y </a:t>
            </a:r>
            <a:r>
              <a:rPr lang="en-US" sz="1600" dirty="0" err="1"/>
              <a:t>ricas</a:t>
            </a:r>
            <a:r>
              <a:rPr lang="en-US" sz="1600" dirty="0"/>
              <a:t> del Asia </a:t>
            </a:r>
            <a:r>
              <a:rPr lang="en-US" sz="1600" dirty="0" err="1"/>
              <a:t>Menor</a:t>
            </a:r>
            <a:r>
              <a:rPr lang="en-US" sz="1600" dirty="0"/>
              <a:t>. Salida </a:t>
            </a:r>
            <a:r>
              <a:rPr lang="en-US" sz="1600" dirty="0" err="1"/>
              <a:t>hacia</a:t>
            </a:r>
            <a:r>
              <a:rPr lang="en-US" sz="1600" dirty="0"/>
              <a:t> </a:t>
            </a:r>
            <a:r>
              <a:rPr lang="en-US" sz="1600" dirty="0" err="1"/>
              <a:t>Kusadasi</a:t>
            </a:r>
            <a:r>
              <a:rPr lang="en-US" sz="1600" dirty="0"/>
              <a:t>. Almuerzo </a:t>
            </a:r>
            <a:r>
              <a:rPr lang="en-US" sz="1600" dirty="0" err="1"/>
              <a:t>en</a:t>
            </a:r>
            <a:r>
              <a:rPr lang="en-US" sz="1600" dirty="0"/>
              <a:t> </a:t>
            </a:r>
            <a:r>
              <a:rPr lang="en-US" sz="1600" dirty="0" err="1"/>
              <a:t>Selcuk</a:t>
            </a:r>
            <a:r>
              <a:rPr lang="en-US" sz="1600" dirty="0"/>
              <a:t>. </a:t>
            </a:r>
            <a:r>
              <a:rPr lang="en-US" sz="1600" dirty="0" err="1"/>
              <a:t>Visita</a:t>
            </a:r>
            <a:r>
              <a:rPr lang="en-US" sz="1600" dirty="0"/>
              <a:t> a un taller de </a:t>
            </a:r>
            <a:r>
              <a:rPr lang="en-US" sz="1600" dirty="0" err="1"/>
              <a:t>productos</a:t>
            </a:r>
            <a:r>
              <a:rPr lang="en-US" sz="1600" dirty="0"/>
              <a:t> de </a:t>
            </a:r>
            <a:r>
              <a:rPr lang="en-US" sz="1600" dirty="0" err="1"/>
              <a:t>cuero</a:t>
            </a:r>
            <a:r>
              <a:rPr lang="en-US" sz="1600" dirty="0"/>
              <a:t>. </a:t>
            </a:r>
            <a:r>
              <a:rPr lang="en-US" sz="1600" dirty="0" err="1"/>
              <a:t>Visita</a:t>
            </a:r>
            <a:r>
              <a:rPr lang="en-US" sz="1600" dirty="0"/>
              <a:t> de la Casa de la Virgen María. A </a:t>
            </a:r>
            <a:r>
              <a:rPr lang="en-US" sz="1600" dirty="0" err="1"/>
              <a:t>continuación</a:t>
            </a:r>
            <a:r>
              <a:rPr lang="en-US" sz="1600" dirty="0"/>
              <a:t> </a:t>
            </a:r>
            <a:r>
              <a:rPr lang="en-US" sz="1600" dirty="0" err="1"/>
              <a:t>visita</a:t>
            </a:r>
            <a:r>
              <a:rPr lang="en-US" sz="1600" dirty="0"/>
              <a:t> de </a:t>
            </a:r>
            <a:r>
              <a:rPr lang="en-US" sz="1600" dirty="0" err="1"/>
              <a:t>Efeso</a:t>
            </a:r>
            <a:r>
              <a:rPr lang="en-US" sz="1600" dirty="0"/>
              <a:t>, </a:t>
            </a:r>
            <a:r>
              <a:rPr lang="en-US" sz="1600" dirty="0" err="1"/>
              <a:t>una</a:t>
            </a:r>
            <a:r>
              <a:rPr lang="en-US" sz="1600" dirty="0"/>
              <a:t> de las </a:t>
            </a:r>
            <a:r>
              <a:rPr lang="en-US" sz="1600" dirty="0" err="1"/>
              <a:t>ciudades</a:t>
            </a:r>
            <a:r>
              <a:rPr lang="en-US" sz="1600" dirty="0"/>
              <a:t> </a:t>
            </a:r>
            <a:r>
              <a:rPr lang="en-US" sz="1600" dirty="0" err="1"/>
              <a:t>más</a:t>
            </a:r>
            <a:r>
              <a:rPr lang="en-US" sz="1600" dirty="0"/>
              <a:t> </a:t>
            </a:r>
            <a:r>
              <a:rPr lang="en-US" sz="1600" dirty="0" err="1"/>
              <a:t>grandiosas</a:t>
            </a:r>
            <a:r>
              <a:rPr lang="en-US" sz="1600" dirty="0"/>
              <a:t> y </a:t>
            </a:r>
            <a:r>
              <a:rPr lang="en-US" sz="1600" dirty="0" err="1"/>
              <a:t>mejor</a:t>
            </a:r>
            <a:r>
              <a:rPr lang="en-US" sz="1600" dirty="0"/>
              <a:t> </a:t>
            </a:r>
            <a:r>
              <a:rPr lang="en-US" sz="1600" dirty="0" err="1"/>
              <a:t>conservadas</a:t>
            </a:r>
            <a:r>
              <a:rPr lang="en-US" sz="1600" dirty="0"/>
              <a:t> de la </a:t>
            </a:r>
            <a:r>
              <a:rPr lang="en-US" sz="1600" dirty="0" err="1"/>
              <a:t>Antigüedad</a:t>
            </a:r>
            <a:r>
              <a:rPr lang="en-US" sz="1600" dirty="0"/>
              <a:t>. </a:t>
            </a:r>
            <a:r>
              <a:rPr lang="en-US" sz="1600" dirty="0" err="1"/>
              <a:t>Visitaremos</a:t>
            </a:r>
            <a:r>
              <a:rPr lang="en-US" sz="1600" dirty="0"/>
              <a:t> </a:t>
            </a:r>
            <a:r>
              <a:rPr lang="en-US" sz="1600" dirty="0" err="1"/>
              <a:t>el</a:t>
            </a:r>
            <a:r>
              <a:rPr lang="en-US" sz="1600" dirty="0"/>
              <a:t> </a:t>
            </a:r>
            <a:r>
              <a:rPr lang="en-US" sz="1600" dirty="0" err="1"/>
              <a:t>Odeón</a:t>
            </a:r>
            <a:r>
              <a:rPr lang="en-US" sz="1600" dirty="0"/>
              <a:t>, </a:t>
            </a:r>
            <a:r>
              <a:rPr lang="en-US" sz="1600" dirty="0" err="1"/>
              <a:t>el</a:t>
            </a:r>
            <a:r>
              <a:rPr lang="en-US" sz="1600" dirty="0"/>
              <a:t> </a:t>
            </a:r>
            <a:r>
              <a:rPr lang="en-US" sz="1600" dirty="0" err="1"/>
              <a:t>Templo</a:t>
            </a:r>
            <a:r>
              <a:rPr lang="en-US" sz="1600" dirty="0"/>
              <a:t> de Adriano, </a:t>
            </a:r>
            <a:r>
              <a:rPr lang="en-US" sz="1600" dirty="0" err="1"/>
              <a:t>los</a:t>
            </a:r>
            <a:r>
              <a:rPr lang="en-US" sz="1600" dirty="0"/>
              <a:t> </a:t>
            </a:r>
            <a:r>
              <a:rPr lang="en-US" sz="1600" dirty="0" err="1"/>
              <a:t>famosos</a:t>
            </a:r>
            <a:r>
              <a:rPr lang="en-US" sz="1600" dirty="0"/>
              <a:t> </a:t>
            </a:r>
            <a:r>
              <a:rPr lang="en-US" sz="1600" dirty="0" err="1"/>
              <a:t>Baños</a:t>
            </a:r>
            <a:r>
              <a:rPr lang="en-US" sz="1600" dirty="0"/>
              <a:t> </a:t>
            </a:r>
            <a:r>
              <a:rPr lang="en-US" sz="1600" dirty="0" err="1"/>
              <a:t>Romanos</a:t>
            </a:r>
            <a:r>
              <a:rPr lang="en-US" sz="1600" dirty="0"/>
              <a:t>, la </a:t>
            </a:r>
            <a:r>
              <a:rPr lang="en-US" sz="1600" dirty="0" err="1"/>
              <a:t>Biblioteca</a:t>
            </a:r>
            <a:r>
              <a:rPr lang="en-US" sz="1600" dirty="0"/>
              <a:t> de Celso, </a:t>
            </a:r>
            <a:r>
              <a:rPr lang="en-US" sz="1600" dirty="0" err="1"/>
              <a:t>el</a:t>
            </a:r>
            <a:r>
              <a:rPr lang="en-US" sz="1600" dirty="0"/>
              <a:t> </a:t>
            </a:r>
            <a:r>
              <a:rPr lang="en-US" sz="1600" dirty="0" err="1"/>
              <a:t>famoso</a:t>
            </a:r>
            <a:r>
              <a:rPr lang="en-US" sz="1600" dirty="0"/>
              <a:t> Teatro, etc. Cena y </a:t>
            </a:r>
            <a:r>
              <a:rPr lang="en-US" sz="1600" dirty="0" err="1"/>
              <a:t>alojamiento</a:t>
            </a:r>
            <a:r>
              <a:rPr lang="en-US" sz="1600" dirty="0"/>
              <a:t> </a:t>
            </a:r>
            <a:r>
              <a:rPr lang="en-US" sz="1600" dirty="0" err="1"/>
              <a:t>en</a:t>
            </a:r>
            <a:r>
              <a:rPr lang="en-US" sz="1600" dirty="0"/>
              <a:t> </a:t>
            </a:r>
            <a:r>
              <a:rPr lang="en-US" sz="1600" dirty="0" err="1"/>
              <a:t>el</a:t>
            </a:r>
            <a:r>
              <a:rPr lang="en-US" sz="1600" dirty="0"/>
              <a:t> hotel </a:t>
            </a:r>
            <a:r>
              <a:rPr lang="en-US" sz="1600" dirty="0" err="1"/>
              <a:t>en</a:t>
            </a:r>
            <a:r>
              <a:rPr lang="en-US" sz="1600" dirty="0"/>
              <a:t> Izmir.</a:t>
            </a:r>
            <a:r>
              <a:rPr lang="en-US" dirty="0"/>
              <a:t/>
            </a:r>
            <a:br>
              <a:rPr lang="en-US" dirty="0"/>
            </a:br>
            <a:endParaRPr lang="en-US" dirty="0"/>
          </a:p>
        </p:txBody>
      </p:sp>
      <p:pic>
        <p:nvPicPr>
          <p:cNvPr id="8" name="Picture 7">
            <a:extLst>
              <a:ext uri="{FF2B5EF4-FFF2-40B4-BE49-F238E27FC236}">
                <a16:creationId xmlns:a16="http://schemas.microsoft.com/office/drawing/2014/main" id="{C4CEA38C-CF5F-DFA7-4846-09DC2C2F465F}"/>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66289" y="2183606"/>
            <a:ext cx="3765599" cy="2490787"/>
          </a:xfrm>
          <a:prstGeom prst="rect">
            <a:avLst/>
          </a:prstGeom>
        </p:spPr>
      </p:pic>
      <p:pic>
        <p:nvPicPr>
          <p:cNvPr id="16" name="Picture 15">
            <a:extLst>
              <a:ext uri="{FF2B5EF4-FFF2-40B4-BE49-F238E27FC236}">
                <a16:creationId xmlns:a16="http://schemas.microsoft.com/office/drawing/2014/main" id="{513460D4-7E4A-D39A-EAA2-D0AEF75E3D66}"/>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5138432" y="2531114"/>
            <a:ext cx="3629025" cy="2404229"/>
          </a:xfrm>
          <a:prstGeom prst="rect">
            <a:avLst/>
          </a:prstGeom>
        </p:spPr>
      </p:pic>
    </p:spTree>
    <p:extLst>
      <p:ext uri="{BB962C8B-B14F-4D97-AF65-F5344CB8AC3E}">
        <p14:creationId xmlns:p14="http://schemas.microsoft.com/office/powerpoint/2010/main" val="186297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946C-EB5B-BC3D-EC40-90FA854A4A72}"/>
              </a:ext>
            </a:extLst>
          </p:cNvPr>
          <p:cNvSpPr>
            <a:spLocks noGrp="1"/>
          </p:cNvSpPr>
          <p:nvPr>
            <p:ph type="title"/>
          </p:nvPr>
        </p:nvSpPr>
        <p:spPr/>
        <p:txBody>
          <a:bodyPr>
            <a:normAutofit fontScale="90000"/>
          </a:bodyPr>
          <a:lstStyle/>
          <a:p>
            <a:r>
              <a:rPr lang="en-US" sz="1600" b="1" dirty="0"/>
              <a:t>Día 7: IZMIR / PÉRGAMO / CANAKKALE (D/A/C)</a:t>
            </a:r>
            <a:r>
              <a:rPr lang="en-US" sz="1600" dirty="0"/>
              <a:t/>
            </a:r>
            <a:br>
              <a:rPr lang="en-US" sz="1600" dirty="0"/>
            </a:br>
            <a:r>
              <a:rPr lang="en-US" sz="1600" dirty="0" err="1"/>
              <a:t>Desayuno</a:t>
            </a:r>
            <a:r>
              <a:rPr lang="en-US" sz="1600" dirty="0"/>
              <a:t> y </a:t>
            </a:r>
            <a:r>
              <a:rPr lang="en-US" sz="1600" dirty="0" err="1"/>
              <a:t>salida</a:t>
            </a:r>
            <a:r>
              <a:rPr lang="en-US" sz="1600" dirty="0"/>
              <a:t> </a:t>
            </a:r>
            <a:r>
              <a:rPr lang="en-US" sz="1600" dirty="0" err="1"/>
              <a:t>hacia</a:t>
            </a:r>
            <a:r>
              <a:rPr lang="en-US" sz="1600" dirty="0"/>
              <a:t> </a:t>
            </a:r>
            <a:r>
              <a:rPr lang="en-US" sz="1600" dirty="0" err="1"/>
              <a:t>Pérgamo</a:t>
            </a:r>
            <a:r>
              <a:rPr lang="en-US" sz="1600" dirty="0"/>
              <a:t>, </a:t>
            </a:r>
            <a:r>
              <a:rPr lang="en-US" sz="1600" dirty="0" err="1"/>
              <a:t>importante</a:t>
            </a:r>
            <a:r>
              <a:rPr lang="en-US" sz="1600" dirty="0"/>
              <a:t> </a:t>
            </a:r>
            <a:r>
              <a:rPr lang="en-US" sz="1600" dirty="0" err="1"/>
              <a:t>centro</a:t>
            </a:r>
            <a:r>
              <a:rPr lang="en-US" sz="1600" dirty="0"/>
              <a:t> cultural y </a:t>
            </a:r>
            <a:r>
              <a:rPr lang="en-US" sz="1600" dirty="0" err="1"/>
              <a:t>médico</a:t>
            </a:r>
            <a:r>
              <a:rPr lang="en-US" sz="1600" dirty="0"/>
              <a:t> de la </a:t>
            </a:r>
            <a:r>
              <a:rPr lang="en-US" sz="1600" dirty="0" err="1"/>
              <a:t>Antigüedad</a:t>
            </a:r>
            <a:r>
              <a:rPr lang="en-US" sz="1600" dirty="0"/>
              <a:t>. Se </a:t>
            </a:r>
            <a:r>
              <a:rPr lang="en-US" sz="1600" dirty="0" err="1"/>
              <a:t>realizará</a:t>
            </a:r>
            <a:r>
              <a:rPr lang="en-US" sz="1600" dirty="0"/>
              <a:t> la </a:t>
            </a:r>
            <a:r>
              <a:rPr lang="en-US" sz="1600" dirty="0" err="1"/>
              <a:t>visita</a:t>
            </a:r>
            <a:r>
              <a:rPr lang="en-US" sz="1600" dirty="0"/>
              <a:t> del </a:t>
            </a:r>
            <a:r>
              <a:rPr lang="en-US" sz="1600" dirty="0" err="1"/>
              <a:t>Asclepión</a:t>
            </a:r>
            <a:r>
              <a:rPr lang="en-US" sz="1600" dirty="0"/>
              <a:t>, </a:t>
            </a:r>
            <a:r>
              <a:rPr lang="en-US" sz="1600" dirty="0" err="1"/>
              <a:t>antiguo</a:t>
            </a:r>
            <a:r>
              <a:rPr lang="en-US" sz="1600" dirty="0"/>
              <a:t> </a:t>
            </a:r>
            <a:r>
              <a:rPr lang="en-US" sz="1600" dirty="0" err="1"/>
              <a:t>centro</a:t>
            </a:r>
            <a:r>
              <a:rPr lang="en-US" sz="1600" dirty="0"/>
              <a:t> </a:t>
            </a:r>
            <a:r>
              <a:rPr lang="en-US" sz="1600" dirty="0" err="1"/>
              <a:t>terapéutico</a:t>
            </a:r>
            <a:r>
              <a:rPr lang="en-US" sz="1600" dirty="0"/>
              <a:t> </a:t>
            </a:r>
            <a:r>
              <a:rPr lang="en-US" sz="1600" dirty="0" err="1"/>
              <a:t>dedicado</a:t>
            </a:r>
            <a:r>
              <a:rPr lang="en-US" sz="1600" dirty="0"/>
              <a:t> a </a:t>
            </a:r>
            <a:r>
              <a:rPr lang="en-US" sz="1600" dirty="0" err="1"/>
              <a:t>Esculapio</a:t>
            </a:r>
            <a:r>
              <a:rPr lang="en-US" sz="1600" dirty="0"/>
              <a:t>, </a:t>
            </a:r>
            <a:r>
              <a:rPr lang="en-US" sz="1600" dirty="0" err="1"/>
              <a:t>dios</a:t>
            </a:r>
            <a:r>
              <a:rPr lang="en-US" sz="1600" dirty="0"/>
              <a:t> de la </a:t>
            </a:r>
            <a:r>
              <a:rPr lang="en-US" sz="1600" dirty="0" err="1"/>
              <a:t>Medicina</a:t>
            </a:r>
            <a:r>
              <a:rPr lang="en-US" sz="1600" dirty="0"/>
              <a:t>. </a:t>
            </a:r>
            <a:r>
              <a:rPr lang="en-US" sz="1600" dirty="0" err="1"/>
              <a:t>Después</a:t>
            </a:r>
            <a:r>
              <a:rPr lang="en-US" sz="1600" dirty="0"/>
              <a:t> del almuerzo </a:t>
            </a:r>
            <a:r>
              <a:rPr lang="en-US" sz="1600" dirty="0" err="1"/>
              <a:t>continuación</a:t>
            </a:r>
            <a:r>
              <a:rPr lang="en-US" sz="1600" dirty="0"/>
              <a:t> del </a:t>
            </a:r>
            <a:r>
              <a:rPr lang="en-US" sz="1600" dirty="0" err="1"/>
              <a:t>viaje</a:t>
            </a:r>
            <a:r>
              <a:rPr lang="en-US" sz="1600" dirty="0"/>
              <a:t> </a:t>
            </a:r>
            <a:r>
              <a:rPr lang="en-US" sz="1600" dirty="0" err="1"/>
              <a:t>hacia</a:t>
            </a:r>
            <a:r>
              <a:rPr lang="en-US" sz="1600" dirty="0"/>
              <a:t> la ciudad legendaria de Troya, </a:t>
            </a:r>
            <a:r>
              <a:rPr lang="en-US" sz="1600" dirty="0" err="1"/>
              <a:t>inmortalizada</a:t>
            </a:r>
            <a:r>
              <a:rPr lang="en-US" sz="1600" dirty="0"/>
              <a:t> </a:t>
            </a:r>
            <a:r>
              <a:rPr lang="en-US" sz="1600" dirty="0" err="1"/>
              <a:t>por</a:t>
            </a:r>
            <a:r>
              <a:rPr lang="en-US" sz="1600" dirty="0"/>
              <a:t> </a:t>
            </a:r>
            <a:r>
              <a:rPr lang="en-US" sz="1600" dirty="0" err="1"/>
              <a:t>Homero</a:t>
            </a:r>
            <a:r>
              <a:rPr lang="en-US" sz="1600" dirty="0"/>
              <a:t>. </a:t>
            </a:r>
            <a:r>
              <a:rPr lang="en-US" sz="1600" dirty="0" err="1"/>
              <a:t>Visita</a:t>
            </a:r>
            <a:r>
              <a:rPr lang="en-US" sz="1600" dirty="0"/>
              <a:t> de las </a:t>
            </a:r>
            <a:r>
              <a:rPr lang="en-US" sz="1600" dirty="0" err="1"/>
              <a:t>ruinas</a:t>
            </a:r>
            <a:r>
              <a:rPr lang="en-US" sz="1600" dirty="0"/>
              <a:t>. </a:t>
            </a:r>
            <a:r>
              <a:rPr lang="en-US" sz="1600" dirty="0" err="1"/>
              <a:t>Llegada</a:t>
            </a:r>
            <a:r>
              <a:rPr lang="en-US" sz="1600" dirty="0"/>
              <a:t> al hotel. Cena y </a:t>
            </a:r>
            <a:r>
              <a:rPr lang="en-US" sz="1600" dirty="0" err="1"/>
              <a:t>alojamiento</a:t>
            </a:r>
            <a:r>
              <a:rPr lang="en-US" sz="1600" dirty="0"/>
              <a:t>.</a:t>
            </a:r>
            <a:r>
              <a:rPr lang="en-US" dirty="0"/>
              <a:t/>
            </a:r>
            <a:br>
              <a:rPr lang="en-US" dirty="0"/>
            </a:br>
            <a:endParaRPr lang="en-US" dirty="0"/>
          </a:p>
        </p:txBody>
      </p:sp>
      <p:pic>
        <p:nvPicPr>
          <p:cNvPr id="3" name="Picture 2">
            <a:extLst>
              <a:ext uri="{FF2B5EF4-FFF2-40B4-BE49-F238E27FC236}">
                <a16:creationId xmlns:a16="http://schemas.microsoft.com/office/drawing/2014/main" id="{E88A1101-FA49-6E2C-07BC-1A6DAE73F5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6485" y="2252345"/>
            <a:ext cx="5991225" cy="3996055"/>
          </a:xfrm>
          <a:prstGeom prst="rect">
            <a:avLst/>
          </a:prstGeom>
          <a:noFill/>
          <a:ln>
            <a:noFill/>
          </a:ln>
        </p:spPr>
      </p:pic>
    </p:spTree>
    <p:extLst>
      <p:ext uri="{BB962C8B-B14F-4D97-AF65-F5344CB8AC3E}">
        <p14:creationId xmlns:p14="http://schemas.microsoft.com/office/powerpoint/2010/main" val="2506715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CB0F3-43CE-D1A8-E97D-1AD88808CD95}"/>
              </a:ext>
            </a:extLst>
          </p:cNvPr>
          <p:cNvSpPr>
            <a:spLocks noGrp="1"/>
          </p:cNvSpPr>
          <p:nvPr>
            <p:ph type="title"/>
          </p:nvPr>
        </p:nvSpPr>
        <p:spPr/>
        <p:txBody>
          <a:bodyPr>
            <a:normAutofit fontScale="90000"/>
          </a:bodyPr>
          <a:lstStyle/>
          <a:p>
            <a:r>
              <a:rPr lang="en-US" sz="1600" b="1" dirty="0"/>
              <a:t>Día 8: CANAKKALE / BURSA / ESTAMBUL (D/A)</a:t>
            </a:r>
            <a:r>
              <a:rPr lang="en-US" sz="1600" dirty="0"/>
              <a:t/>
            </a:r>
            <a:br>
              <a:rPr lang="en-US" sz="1600" dirty="0"/>
            </a:br>
            <a:r>
              <a:rPr lang="en-US" sz="1600" dirty="0" err="1"/>
              <a:t>Desayuno</a:t>
            </a:r>
            <a:r>
              <a:rPr lang="en-US" sz="1600" dirty="0"/>
              <a:t>. Salida </a:t>
            </a:r>
            <a:r>
              <a:rPr lang="en-US" sz="1600" dirty="0" err="1"/>
              <a:t>hacia</a:t>
            </a:r>
            <a:r>
              <a:rPr lang="en-US" sz="1600" dirty="0"/>
              <a:t> </a:t>
            </a:r>
            <a:r>
              <a:rPr lang="en-US" sz="1600" dirty="0" err="1"/>
              <a:t>Estambul</a:t>
            </a:r>
            <a:r>
              <a:rPr lang="en-US" sz="1600" dirty="0"/>
              <a:t> via Bursa, que </a:t>
            </a:r>
            <a:r>
              <a:rPr lang="en-US" sz="1600" dirty="0" err="1"/>
              <a:t>fue</a:t>
            </a:r>
            <a:r>
              <a:rPr lang="en-US" sz="1600" dirty="0"/>
              <a:t> la </a:t>
            </a:r>
            <a:r>
              <a:rPr lang="en-US" sz="1600" dirty="0" err="1"/>
              <a:t>primera</a:t>
            </a:r>
            <a:r>
              <a:rPr lang="en-US" sz="1600" dirty="0"/>
              <a:t> capital del </a:t>
            </a:r>
            <a:r>
              <a:rPr lang="en-US" sz="1600" dirty="0" err="1"/>
              <a:t>Imperio</a:t>
            </a:r>
            <a:r>
              <a:rPr lang="en-US" sz="1600" dirty="0"/>
              <a:t> </a:t>
            </a:r>
            <a:r>
              <a:rPr lang="en-US" sz="1600" dirty="0" err="1"/>
              <a:t>Otomano</a:t>
            </a:r>
            <a:r>
              <a:rPr lang="en-US" sz="1600" dirty="0"/>
              <a:t>. </a:t>
            </a:r>
            <a:r>
              <a:rPr lang="en-US" sz="1600" dirty="0" err="1"/>
              <a:t>Reconocida</a:t>
            </a:r>
            <a:r>
              <a:rPr lang="en-US" sz="1600" dirty="0"/>
              <a:t> ciudad </a:t>
            </a:r>
            <a:r>
              <a:rPr lang="en-US" sz="1600" dirty="0" err="1"/>
              <a:t>por</a:t>
            </a:r>
            <a:r>
              <a:rPr lang="en-US" sz="1600" dirty="0"/>
              <a:t> sus </a:t>
            </a:r>
            <a:r>
              <a:rPr lang="en-US" sz="1600" dirty="0" err="1"/>
              <a:t>mezquitas,fuentes</a:t>
            </a:r>
            <a:r>
              <a:rPr lang="en-US" sz="1600" dirty="0"/>
              <a:t>, </a:t>
            </a:r>
            <a:r>
              <a:rPr lang="en-US" sz="1600" dirty="0" err="1"/>
              <a:t>baños</a:t>
            </a:r>
            <a:r>
              <a:rPr lang="en-US" sz="1600" dirty="0"/>
              <a:t> </a:t>
            </a:r>
            <a:r>
              <a:rPr lang="en-US" sz="1600" dirty="0" err="1"/>
              <a:t>turcos</a:t>
            </a:r>
            <a:r>
              <a:rPr lang="en-US" sz="1600" dirty="0"/>
              <a:t> y </a:t>
            </a:r>
            <a:r>
              <a:rPr lang="en-US" sz="1600" dirty="0" err="1"/>
              <a:t>por</a:t>
            </a:r>
            <a:r>
              <a:rPr lang="en-US" sz="1600" dirty="0"/>
              <a:t> la </a:t>
            </a:r>
            <a:r>
              <a:rPr lang="en-US" sz="1600" dirty="0" err="1"/>
              <a:t>producción</a:t>
            </a:r>
            <a:r>
              <a:rPr lang="en-US" sz="1600" dirty="0"/>
              <a:t> de </a:t>
            </a:r>
            <a:r>
              <a:rPr lang="en-US" sz="1600" dirty="0" err="1"/>
              <a:t>seda.Visitaremos</a:t>
            </a:r>
            <a:r>
              <a:rPr lang="en-US" sz="1600" dirty="0"/>
              <a:t> la </a:t>
            </a:r>
            <a:r>
              <a:rPr lang="en-US" sz="1600" dirty="0" err="1"/>
              <a:t>Mezquita</a:t>
            </a:r>
            <a:r>
              <a:rPr lang="en-US" sz="1600" dirty="0"/>
              <a:t> del </a:t>
            </a:r>
            <a:r>
              <a:rPr lang="en-US" sz="1600" dirty="0" err="1"/>
              <a:t>siglo</a:t>
            </a:r>
            <a:r>
              <a:rPr lang="en-US" sz="1600" dirty="0"/>
              <a:t> XIV, la Gran </a:t>
            </a:r>
            <a:r>
              <a:rPr lang="en-US" sz="1600" dirty="0" err="1"/>
              <a:t>Mezquita</a:t>
            </a:r>
            <a:r>
              <a:rPr lang="en-US" sz="1600" dirty="0"/>
              <a:t>, </a:t>
            </a:r>
            <a:r>
              <a:rPr lang="en-US" sz="1600" dirty="0" err="1"/>
              <a:t>el</a:t>
            </a:r>
            <a:r>
              <a:rPr lang="en-US" sz="1600" dirty="0"/>
              <a:t> </a:t>
            </a:r>
            <a:r>
              <a:rPr lang="en-US" sz="1600" dirty="0" err="1"/>
              <a:t>Mausoleo</a:t>
            </a:r>
            <a:r>
              <a:rPr lang="en-US" sz="1600" dirty="0"/>
              <a:t> Verde y </a:t>
            </a:r>
            <a:r>
              <a:rPr lang="en-US" sz="1600" dirty="0" err="1"/>
              <a:t>el</a:t>
            </a:r>
            <a:r>
              <a:rPr lang="en-US" sz="1600" dirty="0"/>
              <a:t> bazar local de </a:t>
            </a:r>
            <a:r>
              <a:rPr lang="en-US" sz="1600" dirty="0" err="1"/>
              <a:t>seda</a:t>
            </a:r>
            <a:r>
              <a:rPr lang="en-US" sz="1600" dirty="0"/>
              <a:t>. Almuerzo. Salida con </a:t>
            </a:r>
            <a:r>
              <a:rPr lang="en-US" sz="1600" dirty="0" err="1"/>
              <a:t>destino</a:t>
            </a:r>
            <a:r>
              <a:rPr lang="en-US" sz="1600" dirty="0"/>
              <a:t> a </a:t>
            </a:r>
            <a:r>
              <a:rPr lang="en-US" sz="1600" dirty="0" err="1"/>
              <a:t>Estambul</a:t>
            </a:r>
            <a:r>
              <a:rPr lang="en-US" sz="1600" dirty="0"/>
              <a:t>. </a:t>
            </a:r>
            <a:r>
              <a:rPr lang="en-US" sz="1600" dirty="0" err="1"/>
              <a:t>Llegada</a:t>
            </a:r>
            <a:r>
              <a:rPr lang="en-US" sz="1600" dirty="0"/>
              <a:t> al hotel </a:t>
            </a:r>
            <a:r>
              <a:rPr lang="en-US" sz="1600" dirty="0" err="1"/>
              <a:t>por</a:t>
            </a:r>
            <a:r>
              <a:rPr lang="en-US" sz="1600" dirty="0"/>
              <a:t> la </a:t>
            </a:r>
            <a:r>
              <a:rPr lang="en-US" sz="1600" dirty="0" err="1"/>
              <a:t>tarde</a:t>
            </a:r>
            <a:r>
              <a:rPr lang="en-US" sz="1600" dirty="0"/>
              <a:t>.</a:t>
            </a:r>
            <a:r>
              <a:rPr lang="en-US" dirty="0"/>
              <a:t/>
            </a:r>
            <a:br>
              <a:rPr lang="en-US" dirty="0"/>
            </a:br>
            <a:endParaRPr lang="en-US" dirty="0"/>
          </a:p>
        </p:txBody>
      </p:sp>
      <p:pic>
        <p:nvPicPr>
          <p:cNvPr id="3" name="Picture 2">
            <a:extLst>
              <a:ext uri="{FF2B5EF4-FFF2-40B4-BE49-F238E27FC236}">
                <a16:creationId xmlns:a16="http://schemas.microsoft.com/office/drawing/2014/main" id="{88112076-20E5-4964-94A9-07FDB6EAB5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886" y="2106883"/>
            <a:ext cx="5946140" cy="3714750"/>
          </a:xfrm>
          <a:prstGeom prst="rect">
            <a:avLst/>
          </a:prstGeom>
          <a:noFill/>
          <a:ln>
            <a:noFill/>
          </a:ln>
        </p:spPr>
      </p:pic>
    </p:spTree>
    <p:extLst>
      <p:ext uri="{BB962C8B-B14F-4D97-AF65-F5344CB8AC3E}">
        <p14:creationId xmlns:p14="http://schemas.microsoft.com/office/powerpoint/2010/main" val="10211148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143</TotalTime>
  <Words>1124</Words>
  <Application>Microsoft Office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Montserrat</vt:lpstr>
      <vt:lpstr>Poppins ExtraLight</vt:lpstr>
      <vt:lpstr>Times New Roman</vt:lpstr>
      <vt:lpstr>Trebuchet MS</vt:lpstr>
      <vt:lpstr>Wingdings 3</vt:lpstr>
      <vt:lpstr>Facet</vt:lpstr>
      <vt:lpstr>PowerPoint Presentation</vt:lpstr>
      <vt:lpstr>Dia 1,  Salida el 13 de Octubre para Estambul y llegada 14 de Octubre 2022 para empezar nuestro tour.</vt:lpstr>
      <vt:lpstr>Dia 2,  Desayuno en el hotel. Visita Clásica de día completo a Estambul con almuerzo: se visitará el Hipódromo romano; Espacio donde tenían lugar las carreras de cuadrigas y las luchas políticas.  Se puede ver el Obelisco Egipcio, la Columna Serpentina y la Fuente Alemana. La Mezquita Azul; una de las mezquitas más hermosas de Estambul, única con sus seis minaretes. La Gran Mezquita de Santa Sofía, la primera gran iglesia de la Cristianidad, que fue un punto de encuentro para los Ortodoxos durante 1000 años. Fue el primer edificio en todo el mundo que se construyó con una cúpula en el siglo VI y se convirtió en mezquita con la conquista de Constantinopolis por los musulmanes. El Palacio de Topkapi; Residencia de los sultanes del Imperio Otomano, hoy día uno de los museos más ricos del mundo, con excelentes colecciones de joyas, porcelanas, trajes y reliquias. El Gran Bazar; Bazar cubierto y un paraíso de compras donde se pueden encontrar más de cuatro mil tiendas. Alojamiento. </vt:lpstr>
      <vt:lpstr>Día 3: ESTAMBUL / KAYSERI / CAPADOCIA (D/C) Desayuno en el hotel. Por la mañana paseo por El Bósforo sin almuerzo: Salida del hotel hacia el Bazar de las Especias, después de la visita del mismo, traslado al embarcadero para comenzar un crucero por el Bósforo, estrecho que separa los continentes de Asia y Europa. Un bello paseo en el que se pueden admirar los bellos palacios y mansiones, así como una hermosa panorámica de los pueblecitos de las orillas.  Por la tarde traslado al aeropuerto y vuelo con destino a Kayseri. Traslado a Capadocia. Cena y alojamiento. </vt:lpstr>
      <vt:lpstr>Día 4: CAPADOCIA (D/A/C) Desayuno en el hotel. Excursión de día completo por el fascinante mundo de Capadocia con sus iglesias excavadas en el valle de Goreme, sus pueblecitos trogloditas de Urgup, la fortaleza de Uchisar y el valle de Avcilar con las chimeneas de las hadas encantadas en un paisaje surrealista y extraordinario, el increíble ciudad subterránea de Ozkonak, utilizada por comunidades cristianas como refugio para escapar de las persecuciones. Se finalizará con la visita a un taller de alfombras para que se pueda comprobar la elaboración de las mismas de forma artesanal. Almuerzo en este ambiente. Cena y alojamiento en el hotel. </vt:lpstr>
      <vt:lpstr>Día 5: CAPADOCIA / KONYA / PAMUKKALE (D/A/C) Desayuno y salida temprana hacia Konya, la famosa capital del Imperio Selyúcida. Visita en ruta de un antiguo caravanserai Selyúcida “Sultanhani”. Llegada a Konya y visita del antiguo Monasterio de los Derviches Danzantes fundado por Mevlana, el célebre místico y poeta de fama mundial. Almuerzo en ruta. Continuación hacia Pamukkale, “el Castillo de Algodón”, maravilla natural de cascadas formadas a lo largo de los siglos por fuentes de aguas templadas cargadas de sales calcáreas. Cena y alojamiento. </vt:lpstr>
      <vt:lpstr>Día 6: PAMUKKALE / IZMIR (D/A/C) Desayuno y visita de la ciudad antigua de Hierápolis con su inmensa necrópolis, una de las más interesantes y ricas del Asia Menor. Salida hacia Kusadasi. Almuerzo en Selcuk. Visita a un taller de productos de cuero. Visita de la Casa de la Virgen María. A continuación visita de Efeso, una de las ciudades más grandiosas y mejor conservadas de la Antigüedad. Visitaremos el Odeón, el Templo de Adriano, los famosos Baños Romanos, la Biblioteca de Celso, el famoso Teatro, etc. Cena y alojamiento en el hotel en Izmir. </vt:lpstr>
      <vt:lpstr>Día 7: IZMIR / PÉRGAMO / CANAKKALE (D/A/C) Desayuno y salida hacia Pérgamo, importante centro cultural y médico de la Antigüedad. Se realizará la visita del Asclepión, antiguo centro terapéutico dedicado a Esculapio, dios de la Medicina. Después del almuerzo continuación del viaje hacia la ciudad legendaria de Troya, inmortalizada por Homero. Visita de las ruinas. Llegada al hotel. Cena y alojamiento. </vt:lpstr>
      <vt:lpstr>Día 8: CANAKKALE / BURSA / ESTAMBUL (D/A) Desayuno. Salida hacia Estambul via Bursa, que fue la primera capital del Imperio Otomano. Reconocida ciudad por sus mezquitas,fuentes, baños turcos y por la producción de seda.Visitaremos la Mezquita del siglo XIV, la Gran Mezquita, el Mausoleo Verde y el bazar local de seda. Almuerzo. Salida con destino a Estambul. Llegada al hotel por la tarde. </vt:lpstr>
      <vt:lpstr>Día 09: ESTAMBUL (D) Desayuno en el hotel y día libre para actividades personales. </vt:lpstr>
      <vt:lpstr>Día 10: ESTAMBUL (D) Desayuno en el hotel y a la hora prevista traslado al aeropuerto de Estambul para su vuelo de regreso.   FIN DE SERVICIOS </vt:lpstr>
      <vt:lpstr>PowerPoint Presentation</vt:lpstr>
      <vt:lpstr>Puede reservar su espacio con un deposito no reenvolsable de $500.00 USD.   Precio del Paquete: $2,230.00 (Habitacion compartida).Con salidas desde JFK, para otras ciudades preguntarnos.  Habitacion sola $2,600.00USD.   Para reservar tu lugar llama al  (305) 793-3959.</vt:lpstr>
      <vt:lpstr>Estaremos felices de que podamos contar contigo en este maravilloso viaje donde compartiremos de hermosos lugares y una rica cultura (Tambien maravillosas tiendas y bazares). Tambien podremos sentir la energia de la casa donde vivio sus ultimos dia la Virgen Maria.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Turquia</dc:title>
  <dc:creator>Varinia Russo</dc:creator>
  <cp:lastModifiedBy>Miguel Soto</cp:lastModifiedBy>
  <cp:revision>9</cp:revision>
  <dcterms:created xsi:type="dcterms:W3CDTF">2022-06-30T15:11:49Z</dcterms:created>
  <dcterms:modified xsi:type="dcterms:W3CDTF">2022-07-30T23:21:43Z</dcterms:modified>
</cp:coreProperties>
</file>